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92" r:id="rId3"/>
    <p:sldId id="314" r:id="rId4"/>
    <p:sldId id="332" r:id="rId5"/>
    <p:sldId id="311" r:id="rId6"/>
    <p:sldId id="316" r:id="rId7"/>
    <p:sldId id="304" r:id="rId8"/>
    <p:sldId id="328" r:id="rId9"/>
    <p:sldId id="323" r:id="rId10"/>
    <p:sldId id="326" r:id="rId11"/>
    <p:sldId id="269" r:id="rId12"/>
    <p:sldId id="317" r:id="rId13"/>
    <p:sldId id="318" r:id="rId14"/>
    <p:sldId id="273" r:id="rId15"/>
    <p:sldId id="275" r:id="rId16"/>
    <p:sldId id="300" r:id="rId17"/>
    <p:sldId id="320" r:id="rId18"/>
    <p:sldId id="324" r:id="rId19"/>
    <p:sldId id="313" r:id="rId20"/>
    <p:sldId id="325" r:id="rId21"/>
    <p:sldId id="283" r:id="rId22"/>
    <p:sldId id="330" r:id="rId23"/>
    <p:sldId id="291" r:id="rId24"/>
    <p:sldId id="302" r:id="rId2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1" userDrawn="1">
          <p15:clr>
            <a:srgbClr val="A4A3A4"/>
          </p15:clr>
        </p15:guide>
        <p15:guide id="2" pos="7429" userDrawn="1">
          <p15:clr>
            <a:srgbClr val="A4A3A4"/>
          </p15:clr>
        </p15:guide>
        <p15:guide id="3" orient="horz" pos="6270" userDrawn="1">
          <p15:clr>
            <a:srgbClr val="A4A3A4"/>
          </p15:clr>
        </p15:guide>
        <p15:guide id="4" orient="horz" pos="6656" userDrawn="1">
          <p15:clr>
            <a:srgbClr val="A4A3A4"/>
          </p15:clr>
        </p15:guide>
        <p15:guide id="5" orient="horz" pos="4229" userDrawn="1">
          <p15:clr>
            <a:srgbClr val="A4A3A4"/>
          </p15:clr>
        </p15:guide>
        <p15:guide id="6" pos="5138" userDrawn="1">
          <p15:clr>
            <a:srgbClr val="A4A3A4"/>
          </p15:clr>
        </p15:guide>
        <p15:guide id="7" pos="6476" userDrawn="1">
          <p15:clr>
            <a:srgbClr val="A4A3A4"/>
          </p15:clr>
        </p15:guide>
        <p15:guide id="8" pos="8154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7F5"/>
    <a:srgbClr val="71DFC6"/>
    <a:srgbClr val="F4C842"/>
    <a:srgbClr val="45C0ED"/>
    <a:srgbClr val="F19A14"/>
    <a:srgbClr val="5ADCC2"/>
    <a:srgbClr val="FFE165"/>
    <a:srgbClr val="FFC000"/>
    <a:srgbClr val="E6E6E6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9409" autoAdjust="0"/>
  </p:normalViewPr>
  <p:slideViewPr>
    <p:cSldViewPr snapToGrid="0" snapToObjects="1">
      <p:cViewPr varScale="1">
        <p:scale>
          <a:sx n="43" d="100"/>
          <a:sy n="43" d="100"/>
        </p:scale>
        <p:origin x="451" y="82"/>
      </p:cViewPr>
      <p:guideLst>
        <p:guide orient="horz" pos="7541"/>
        <p:guide pos="7429"/>
        <p:guide orient="horz" pos="6270"/>
        <p:guide orient="horz" pos="6656"/>
        <p:guide orient="horz" pos="4229"/>
        <p:guide pos="5138"/>
        <p:guide pos="6476"/>
        <p:guide pos="8154"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685"/>
    </p:cViewPr>
  </p:sorterViewPr>
  <p:notesViewPr>
    <p:cSldViewPr snapToGrid="0" showGuides="1">
      <p:cViewPr varScale="1">
        <p:scale>
          <a:sx n="87" d="100"/>
          <a:sy n="87" d="100"/>
        </p:scale>
        <p:origin x="5760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b002639-my.sharepoint.com/personal/richard_mybucks_com/Documents/Documents/Exco/November%202017/dropOff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b002639-my.sharepoint.com/personal/richard_mybucks_com/Documents/Documents/Talks/Nedbank%20JV/Haraka%20most%20importa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b002639-my.sharepoint.com/personal/richard_mybucks_com/Documents/Documents/Talks/Nedbank%20JV/Haraka%20most%20importa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b002639-my.sharepoint.com/personal/richard_mybucks_com/Documents/Documents/Talks/Nedbank%20JV/Haraka%20most%20importa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b002639-my.sharepoint.com/personal/richard_mybucks_com/Documents/Documents/Talks/Nedbank%20JV/Haraka%20most%20importa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Percentage Uptake vs. Probability of Uptake</a:t>
            </a:r>
          </a:p>
        </c:rich>
      </c:tx>
      <c:layout>
        <c:manualLayout>
          <c:xMode val="edge"/>
          <c:yMode val="edge"/>
          <c:x val="0.20157904028000512"/>
          <c:y val="1.4942239687549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[dropOffAnalysis.xlsx]Sheet2!$S$2</c:f>
              <c:strCache>
                <c:ptCount val="1"/>
                <c:pt idx="0">
                  <c:v>Percentage Uptake</c:v>
                </c:pt>
              </c:strCache>
            </c:strRef>
          </c:tx>
          <c:spPr>
            <a:solidFill>
              <a:srgbClr val="445468"/>
            </a:solidFill>
            <a:ln>
              <a:noFill/>
            </a:ln>
            <a:effectLst/>
          </c:spPr>
          <c:invertIfNegative val="0"/>
          <c:cat>
            <c:strRef>
              <c:f>[dropOffAnalysis.xlsx]Sheet2!$T$6:$T$11</c:f>
              <c:strCache>
                <c:ptCount val="2"/>
                <c:pt idx="0">
                  <c:v>0.1-0.5</c:v>
                </c:pt>
                <c:pt idx="1">
                  <c:v>0.5-1.0</c:v>
                </c:pt>
              </c:strCache>
              <c:extLst/>
            </c:strRef>
          </c:cat>
          <c:val>
            <c:numRef>
              <c:f>[dropOffAnalysis.xlsx]Sheet2!$W$6:$W$11</c:f>
              <c:numCache>
                <c:formatCode>0%</c:formatCode>
                <c:ptCount val="2"/>
                <c:pt idx="0">
                  <c:v>0.2073170731707317</c:v>
                </c:pt>
                <c:pt idx="1">
                  <c:v>0.61824848399379495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C8-4143-B42D-436D7C9E8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5102303"/>
        <c:axId val="1145734959"/>
      </c:barChart>
      <c:catAx>
        <c:axId val="127510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sz="1600" b="1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Probability of Uptake</a:t>
                </a:r>
              </a:p>
            </c:rich>
          </c:tx>
          <c:layout>
            <c:manualLayout>
              <c:xMode val="edge"/>
              <c:yMode val="edge"/>
              <c:x val="0.32478512757954514"/>
              <c:y val="0.92591592951173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145734959"/>
        <c:crosses val="autoZero"/>
        <c:auto val="1"/>
        <c:lblAlgn val="ctr"/>
        <c:lblOffset val="100"/>
        <c:noMultiLvlLbl val="0"/>
      </c:catAx>
      <c:valAx>
        <c:axId val="114573495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27510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MaritalStatus</c:v>
                </c:pt>
                <c:pt idx="1">
                  <c:v>Title</c:v>
                </c:pt>
                <c:pt idx="2">
                  <c:v>cumnum_goodloans</c:v>
                </c:pt>
                <c:pt idx="3">
                  <c:v>BankRefId</c:v>
                </c:pt>
                <c:pt idx="4">
                  <c:v>application_day_of_w</c:v>
                </c:pt>
                <c:pt idx="5">
                  <c:v>cumnum_active_good</c:v>
                </c:pt>
                <c:pt idx="6">
                  <c:v>MotivationType</c:v>
                </c:pt>
                <c:pt idx="7">
                  <c:v>application_hour_of_d</c:v>
                </c:pt>
                <c:pt idx="8">
                  <c:v>nrLoanApps</c:v>
                </c:pt>
                <c:pt idx="9">
                  <c:v>installment_cumcount</c:v>
                </c:pt>
                <c:pt idx="10">
                  <c:v>extrapayment_cumcount</c:v>
                </c:pt>
                <c:pt idx="11">
                  <c:v>SalaryDateDay</c:v>
                </c:pt>
                <c:pt idx="12">
                  <c:v>failed_installment_cumcount</c:v>
                </c:pt>
                <c:pt idx="13">
                  <c:v>loan_num</c:v>
                </c:pt>
                <c:pt idx="14">
                  <c:v>application_day_of_m</c:v>
                </c:pt>
                <c:pt idx="15">
                  <c:v>Deductions</c:v>
                </c:pt>
                <c:pt idx="16">
                  <c:v>Amount</c:v>
                </c:pt>
                <c:pt idx="17">
                  <c:v>GrossSalary</c:v>
                </c:pt>
                <c:pt idx="18">
                  <c:v>days_since_last_loan</c:v>
                </c:pt>
                <c:pt idx="19">
                  <c:v>age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1640</c:v>
                </c:pt>
                <c:pt idx="1">
                  <c:v>2297</c:v>
                </c:pt>
                <c:pt idx="2">
                  <c:v>2888</c:v>
                </c:pt>
                <c:pt idx="3">
                  <c:v>3027</c:v>
                </c:pt>
                <c:pt idx="4">
                  <c:v>3105</c:v>
                </c:pt>
                <c:pt idx="5">
                  <c:v>3401</c:v>
                </c:pt>
                <c:pt idx="6">
                  <c:v>3444</c:v>
                </c:pt>
                <c:pt idx="7">
                  <c:v>4278</c:v>
                </c:pt>
                <c:pt idx="8">
                  <c:v>4310</c:v>
                </c:pt>
                <c:pt idx="9">
                  <c:v>4455</c:v>
                </c:pt>
                <c:pt idx="10">
                  <c:v>4714</c:v>
                </c:pt>
                <c:pt idx="11">
                  <c:v>5523</c:v>
                </c:pt>
                <c:pt idx="12">
                  <c:v>5722</c:v>
                </c:pt>
                <c:pt idx="13">
                  <c:v>5740</c:v>
                </c:pt>
                <c:pt idx="14">
                  <c:v>5928</c:v>
                </c:pt>
                <c:pt idx="15">
                  <c:v>6222</c:v>
                </c:pt>
                <c:pt idx="16">
                  <c:v>6944</c:v>
                </c:pt>
                <c:pt idx="17">
                  <c:v>8818</c:v>
                </c:pt>
                <c:pt idx="18">
                  <c:v>8952</c:v>
                </c:pt>
                <c:pt idx="19">
                  <c:v>11394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D-4B24-AE57-B20E1939E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378607"/>
        <c:axId val="1007737727"/>
      </c:barChart>
      <c:catAx>
        <c:axId val="584378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07737727"/>
        <c:crosses val="autoZero"/>
        <c:auto val="1"/>
        <c:lblAlgn val="ctr"/>
        <c:lblOffset val="100"/>
        <c:noMultiLvlLbl val="0"/>
      </c:catAx>
      <c:valAx>
        <c:axId val="1007737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4378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no_of_new_loans</c:v>
                </c:pt>
                <c:pt idx="1">
                  <c:v>application_day_of_m</c:v>
                </c:pt>
                <c:pt idx="2">
                  <c:v>nrLoanApps</c:v>
                </c:pt>
                <c:pt idx="3">
                  <c:v>Declined</c:v>
                </c:pt>
                <c:pt idx="4">
                  <c:v>max_inc</c:v>
                </c:pt>
                <c:pt idx="5">
                  <c:v>ave_no_of_trans_mth</c:v>
                </c:pt>
                <c:pt idx="6">
                  <c:v>MotivationType</c:v>
                </c:pt>
                <c:pt idx="7">
                  <c:v>amt_of_new_loans</c:v>
                </c:pt>
                <c:pt idx="8">
                  <c:v>application_hour_of_d</c:v>
                </c:pt>
                <c:pt idx="9">
                  <c:v>cumnum_goodloans</c:v>
                </c:pt>
                <c:pt idx="10">
                  <c:v>failed_installment_cumcount</c:v>
                </c:pt>
                <c:pt idx="11">
                  <c:v>ave_amt_out_trans_mth</c:v>
                </c:pt>
                <c:pt idx="12">
                  <c:v>RiskScore</c:v>
                </c:pt>
                <c:pt idx="13">
                  <c:v>loan_num</c:v>
                </c:pt>
                <c:pt idx="14">
                  <c:v>ttl_no_of_trans</c:v>
                </c:pt>
                <c:pt idx="15">
                  <c:v>ave_min_bal_mth</c:v>
                </c:pt>
                <c:pt idx="16">
                  <c:v>days_since_last_loan</c:v>
                </c:pt>
                <c:pt idx="17">
                  <c:v>ave_amt_in_trans_mth</c:v>
                </c:pt>
                <c:pt idx="18">
                  <c:v>age</c:v>
                </c:pt>
                <c:pt idx="19">
                  <c:v>Amount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59</c:v>
                </c:pt>
                <c:pt idx="1">
                  <c:v>60</c:v>
                </c:pt>
                <c:pt idx="2">
                  <c:v>63</c:v>
                </c:pt>
                <c:pt idx="3">
                  <c:v>65</c:v>
                </c:pt>
                <c:pt idx="4">
                  <c:v>66</c:v>
                </c:pt>
                <c:pt idx="5">
                  <c:v>67</c:v>
                </c:pt>
                <c:pt idx="6">
                  <c:v>71</c:v>
                </c:pt>
                <c:pt idx="7">
                  <c:v>73</c:v>
                </c:pt>
                <c:pt idx="8">
                  <c:v>74</c:v>
                </c:pt>
                <c:pt idx="9">
                  <c:v>74</c:v>
                </c:pt>
                <c:pt idx="10">
                  <c:v>98</c:v>
                </c:pt>
                <c:pt idx="11">
                  <c:v>103</c:v>
                </c:pt>
                <c:pt idx="12">
                  <c:v>107</c:v>
                </c:pt>
                <c:pt idx="13">
                  <c:v>107</c:v>
                </c:pt>
                <c:pt idx="14">
                  <c:v>121</c:v>
                </c:pt>
                <c:pt idx="15">
                  <c:v>130</c:v>
                </c:pt>
                <c:pt idx="16">
                  <c:v>143</c:v>
                </c:pt>
                <c:pt idx="17">
                  <c:v>144</c:v>
                </c:pt>
                <c:pt idx="18">
                  <c:v>198</c:v>
                </c:pt>
                <c:pt idx="19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A-483F-85CA-5408E5108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378607"/>
        <c:axId val="1007737727"/>
      </c:barChart>
      <c:catAx>
        <c:axId val="584378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07737727"/>
        <c:crosses val="autoZero"/>
        <c:auto val="1"/>
        <c:lblAlgn val="ctr"/>
        <c:lblOffset val="100"/>
        <c:noMultiLvlLbl val="0"/>
      </c:catAx>
      <c:valAx>
        <c:axId val="1007737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4378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ZA" sz="28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V5 Gini: 38%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4A71C"/>
            </a:solidFill>
            <a:ln>
              <a:noFill/>
            </a:ln>
            <a:effectLst/>
          </c:spPr>
          <c:invertIfNegative val="0"/>
          <c:cat>
            <c:strRef>
              <c:f>'[Haraka most important.xlsx]Sheet2'!$K$17:$K$26</c:f>
              <c:strCache>
                <c:ptCount val="10"/>
                <c:pt idx="0">
                  <c:v>application_hour_of_d</c:v>
                </c:pt>
                <c:pt idx="1">
                  <c:v>days_since_last_loan</c:v>
                </c:pt>
                <c:pt idx="2">
                  <c:v>Dependents</c:v>
                </c:pt>
                <c:pt idx="3">
                  <c:v>mpTtlAmount</c:v>
                </c:pt>
                <c:pt idx="4">
                  <c:v>mpTransfer</c:v>
                </c:pt>
                <c:pt idx="5">
                  <c:v>Amount</c:v>
                </c:pt>
                <c:pt idx="6">
                  <c:v>mpWithdrawn</c:v>
                </c:pt>
                <c:pt idx="7">
                  <c:v>mpAvgBalance</c:v>
                </c:pt>
                <c:pt idx="8">
                  <c:v>age</c:v>
                </c:pt>
                <c:pt idx="9">
                  <c:v>mpLoanSent</c:v>
                </c:pt>
              </c:strCache>
            </c:strRef>
          </c:cat>
          <c:val>
            <c:numRef>
              <c:f>'[Haraka most important.xlsx]Sheet2'!$L$17:$L$26</c:f>
              <c:numCache>
                <c:formatCode>General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15</c:v>
                </c:pt>
                <c:pt idx="6">
                  <c:v>19</c:v>
                </c:pt>
                <c:pt idx="7">
                  <c:v>19</c:v>
                </c:pt>
                <c:pt idx="8">
                  <c:v>22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B-470B-9FB8-60B690A79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2892880"/>
        <c:axId val="1665573600"/>
      </c:barChart>
      <c:catAx>
        <c:axId val="167289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5573600"/>
        <c:crosses val="autoZero"/>
        <c:auto val="1"/>
        <c:lblAlgn val="ctr"/>
        <c:lblOffset val="100"/>
        <c:noMultiLvlLbl val="0"/>
      </c:catAx>
      <c:valAx>
        <c:axId val="166557360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28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ZA" sz="28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V6 Gini: 42%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AEEF"/>
            </a:solidFill>
            <a:ln>
              <a:noFill/>
            </a:ln>
            <a:effectLst/>
          </c:spPr>
          <c:invertIfNegative val="0"/>
          <c:cat>
            <c:strRef>
              <c:f>'[Haraka most important.xlsx]Sheet2'!$U$17:$U$26</c:f>
              <c:strCache>
                <c:ptCount val="10"/>
                <c:pt idx="0">
                  <c:v>mpUnknown</c:v>
                </c:pt>
                <c:pt idx="1">
                  <c:v>mpSent</c:v>
                </c:pt>
                <c:pt idx="2">
                  <c:v>mpNrTransactions</c:v>
                </c:pt>
                <c:pt idx="3">
                  <c:v>mpBought</c:v>
                </c:pt>
                <c:pt idx="4">
                  <c:v>mpWithdrawn</c:v>
                </c:pt>
                <c:pt idx="5">
                  <c:v>mpDeposit</c:v>
                </c:pt>
                <c:pt idx="6">
                  <c:v>application_hour_of_d</c:v>
                </c:pt>
                <c:pt idx="7">
                  <c:v>mpTtlAmount</c:v>
                </c:pt>
                <c:pt idx="8">
                  <c:v>age</c:v>
                </c:pt>
                <c:pt idx="9">
                  <c:v>mpAvgBalance</c:v>
                </c:pt>
              </c:strCache>
            </c:strRef>
          </c:cat>
          <c:val>
            <c:numRef>
              <c:f>'[Haraka most important.xlsx]Sheet2'!$V$17:$V$26</c:f>
              <c:numCache>
                <c:formatCode>General</c:formatCode>
                <c:ptCount val="10"/>
                <c:pt idx="0">
                  <c:v>216</c:v>
                </c:pt>
                <c:pt idx="1">
                  <c:v>223</c:v>
                </c:pt>
                <c:pt idx="2">
                  <c:v>224</c:v>
                </c:pt>
                <c:pt idx="3">
                  <c:v>234</c:v>
                </c:pt>
                <c:pt idx="4">
                  <c:v>246</c:v>
                </c:pt>
                <c:pt idx="5">
                  <c:v>252</c:v>
                </c:pt>
                <c:pt idx="6">
                  <c:v>269</c:v>
                </c:pt>
                <c:pt idx="7">
                  <c:v>300</c:v>
                </c:pt>
                <c:pt idx="8">
                  <c:v>372</c:v>
                </c:pt>
                <c:pt idx="9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7-4978-AC01-300E133E8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4163152"/>
        <c:axId val="1235157936"/>
      </c:barChart>
      <c:catAx>
        <c:axId val="161416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235157936"/>
        <c:crosses val="autoZero"/>
        <c:auto val="1"/>
        <c:lblAlgn val="ctr"/>
        <c:lblOffset val="100"/>
        <c:noMultiLvlLbl val="0"/>
      </c:catAx>
      <c:valAx>
        <c:axId val="123515793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416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ZA" sz="28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V12 Gini: 54%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FD2CA"/>
            </a:solidFill>
            <a:ln>
              <a:noFill/>
            </a:ln>
            <a:effectLst/>
          </c:spPr>
          <c:invertIfNegative val="0"/>
          <c:cat>
            <c:strRef>
              <c:f>'[Haraka most important.xlsx]Sheet2'!$A$32:$A$41</c:f>
              <c:strCache>
                <c:ptCount val="10"/>
                <c:pt idx="0">
                  <c:v>DistinctRecentCallNumber</c:v>
                </c:pt>
                <c:pt idx="1">
                  <c:v>DurationRecentOutgoingCalls</c:v>
                </c:pt>
                <c:pt idx="2">
                  <c:v>LoginLongitude</c:v>
                </c:pt>
                <c:pt idx="3">
                  <c:v>DurationRecentIncomingCalls</c:v>
                </c:pt>
                <c:pt idx="4">
                  <c:v>mpLoanSent</c:v>
                </c:pt>
                <c:pt idx="5">
                  <c:v>mpTtlAmount</c:v>
                </c:pt>
                <c:pt idx="6">
                  <c:v>mpWithdrawn</c:v>
                </c:pt>
                <c:pt idx="7">
                  <c:v>mpAvgBalance</c:v>
                </c:pt>
                <c:pt idx="8">
                  <c:v>application_day_of_m</c:v>
                </c:pt>
                <c:pt idx="9">
                  <c:v>age</c:v>
                </c:pt>
              </c:strCache>
            </c:strRef>
          </c:cat>
          <c:val>
            <c:numRef>
              <c:f>'[Haraka most important.xlsx]Sheet2'!$B$32:$B$41</c:f>
              <c:numCache>
                <c:formatCode>General</c:formatCode>
                <c:ptCount val="10"/>
                <c:pt idx="0">
                  <c:v>677</c:v>
                </c:pt>
                <c:pt idx="1">
                  <c:v>699</c:v>
                </c:pt>
                <c:pt idx="2">
                  <c:v>722</c:v>
                </c:pt>
                <c:pt idx="3">
                  <c:v>733</c:v>
                </c:pt>
                <c:pt idx="4">
                  <c:v>746</c:v>
                </c:pt>
                <c:pt idx="5">
                  <c:v>761</c:v>
                </c:pt>
                <c:pt idx="6">
                  <c:v>912</c:v>
                </c:pt>
                <c:pt idx="7">
                  <c:v>950</c:v>
                </c:pt>
                <c:pt idx="8">
                  <c:v>1010</c:v>
                </c:pt>
                <c:pt idx="9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B-4C4D-9AD1-9692FA3E9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9451728"/>
        <c:axId val="1385395472"/>
      </c:barChart>
      <c:catAx>
        <c:axId val="138945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85395472"/>
        <c:crosses val="autoZero"/>
        <c:auto val="1"/>
        <c:lblAlgn val="ctr"/>
        <c:lblOffset val="100"/>
        <c:noMultiLvlLbl val="0"/>
      </c:catAx>
      <c:valAx>
        <c:axId val="13853954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945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ZA" sz="28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V15 Gini: 56%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D73B2"/>
            </a:solidFill>
            <a:ln>
              <a:noFill/>
            </a:ln>
            <a:effectLst/>
          </c:spPr>
          <c:invertIfNegative val="0"/>
          <c:cat>
            <c:strRef>
              <c:f>'[Haraka most important.xlsx]Sheet2'!$K$32:$K$41</c:f>
              <c:strCache>
                <c:ptCount val="10"/>
                <c:pt idx="0">
                  <c:v>DurationRecentIncomingCalls</c:v>
                </c:pt>
                <c:pt idx="1">
                  <c:v>NrRecentOutgoingCalls</c:v>
                </c:pt>
                <c:pt idx="2">
                  <c:v>application_day_of_m</c:v>
                </c:pt>
                <c:pt idx="3">
                  <c:v>mpLoanSent</c:v>
                </c:pt>
                <c:pt idx="4">
                  <c:v>NrRecentIncomingCalls</c:v>
                </c:pt>
                <c:pt idx="5">
                  <c:v>DurationRecentOutgoingCalls</c:v>
                </c:pt>
                <c:pt idx="6">
                  <c:v>mpTtlAmount</c:v>
                </c:pt>
                <c:pt idx="7">
                  <c:v>mpWithdrawn</c:v>
                </c:pt>
                <c:pt idx="8">
                  <c:v>mpAvgBalance</c:v>
                </c:pt>
                <c:pt idx="9">
                  <c:v>age</c:v>
                </c:pt>
              </c:strCache>
            </c:strRef>
          </c:cat>
          <c:val>
            <c:numRef>
              <c:f>'[Haraka most important.xlsx]Sheet2'!$L$32:$L$41</c:f>
              <c:numCache>
                <c:formatCode>General</c:formatCode>
                <c:ptCount val="10"/>
                <c:pt idx="0">
                  <c:v>1221</c:v>
                </c:pt>
                <c:pt idx="1">
                  <c:v>1236</c:v>
                </c:pt>
                <c:pt idx="2">
                  <c:v>1259</c:v>
                </c:pt>
                <c:pt idx="3">
                  <c:v>1316</c:v>
                </c:pt>
                <c:pt idx="4">
                  <c:v>1325</c:v>
                </c:pt>
                <c:pt idx="5">
                  <c:v>1409</c:v>
                </c:pt>
                <c:pt idx="6">
                  <c:v>1514</c:v>
                </c:pt>
                <c:pt idx="7">
                  <c:v>1538</c:v>
                </c:pt>
                <c:pt idx="8">
                  <c:v>1835</c:v>
                </c:pt>
                <c:pt idx="9">
                  <c:v>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E-434B-80B3-97F04F064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2895792"/>
        <c:axId val="1666654160"/>
      </c:barChart>
      <c:catAx>
        <c:axId val="167289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6654160"/>
        <c:crosses val="autoZero"/>
        <c:auto val="1"/>
        <c:lblAlgn val="ctr"/>
        <c:lblOffset val="100"/>
        <c:noMultiLvlLbl val="0"/>
      </c:catAx>
      <c:valAx>
        <c:axId val="16666541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289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ZA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Default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93341953141115"/>
          <c:y val="0.21628325524527911"/>
          <c:w val="0.86878187358397851"/>
          <c:h val="0.5574532627735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201610</c:v>
                </c:pt>
                <c:pt idx="1">
                  <c:v>201611</c:v>
                </c:pt>
                <c:pt idx="2">
                  <c:v>201612</c:v>
                </c:pt>
                <c:pt idx="3">
                  <c:v>201701</c:v>
                </c:pt>
                <c:pt idx="4">
                  <c:v>201702</c:v>
                </c:pt>
                <c:pt idx="5">
                  <c:v>201703</c:v>
                </c:pt>
                <c:pt idx="6">
                  <c:v>201704</c:v>
                </c:pt>
                <c:pt idx="7">
                  <c:v>201705</c:v>
                </c:pt>
                <c:pt idx="8">
                  <c:v>201706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0.15384600000000001</c:v>
                </c:pt>
                <c:pt idx="1">
                  <c:v>0.1875</c:v>
                </c:pt>
                <c:pt idx="2">
                  <c:v>0.25628099999999998</c:v>
                </c:pt>
                <c:pt idx="3">
                  <c:v>0.18885399999999999</c:v>
                </c:pt>
                <c:pt idx="4">
                  <c:v>0.195191</c:v>
                </c:pt>
                <c:pt idx="5">
                  <c:v>0.18066399999999999</c:v>
                </c:pt>
                <c:pt idx="6">
                  <c:v>0.14107500000000001</c:v>
                </c:pt>
                <c:pt idx="7">
                  <c:v>0.12919600000000001</c:v>
                </c:pt>
                <c:pt idx="8">
                  <c:v>0.12626799999999999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3-4B29-8A73-6AF9C47CF1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Jessie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201610</c:v>
                </c:pt>
                <c:pt idx="1">
                  <c:v>201611</c:v>
                </c:pt>
                <c:pt idx="2">
                  <c:v>201612</c:v>
                </c:pt>
                <c:pt idx="3">
                  <c:v>201701</c:v>
                </c:pt>
                <c:pt idx="4">
                  <c:v>201702</c:v>
                </c:pt>
                <c:pt idx="5">
                  <c:v>201703</c:v>
                </c:pt>
                <c:pt idx="6">
                  <c:v>201704</c:v>
                </c:pt>
                <c:pt idx="7">
                  <c:v>201705</c:v>
                </c:pt>
                <c:pt idx="8">
                  <c:v>201706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0.154665</c:v>
                </c:pt>
                <c:pt idx="1">
                  <c:v>0.18557199999999999</c:v>
                </c:pt>
                <c:pt idx="2">
                  <c:v>0.20539499999999999</c:v>
                </c:pt>
                <c:pt idx="3">
                  <c:v>0.16498399999999999</c:v>
                </c:pt>
                <c:pt idx="4">
                  <c:v>0.13192899999999999</c:v>
                </c:pt>
                <c:pt idx="5">
                  <c:v>9.6699999999999994E-2</c:v>
                </c:pt>
                <c:pt idx="6">
                  <c:v>6.83E-2</c:v>
                </c:pt>
                <c:pt idx="7">
                  <c:v>8.1869999999999998E-2</c:v>
                </c:pt>
                <c:pt idx="8">
                  <c:v>6.7805000000000004E-2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33-4B29-8A73-6AF9C47CF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461327"/>
        <c:axId val="740067263"/>
      </c:barChart>
      <c:catAx>
        <c:axId val="59746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40067263"/>
        <c:crosses val="autoZero"/>
        <c:auto val="1"/>
        <c:lblAlgn val="ctr"/>
        <c:lblOffset val="100"/>
        <c:noMultiLvlLbl val="0"/>
      </c:catAx>
      <c:valAx>
        <c:axId val="7400672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59746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And some very interesting software</a:t>
            </a:r>
            <a:r>
              <a:rPr lang="en-ZA" baseline="0" dirty="0"/>
              <a:t> applications…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4AE-070B-465E-9A3B-0832D9B3E158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84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96739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43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49D-F781-47F9-BD2D-C6D965D30A55}" type="datetimeFigureOut">
              <a:rPr lang="en-ZA" smtClean="0"/>
              <a:t>2018-03-05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840F-A03A-42C3-A7C7-9DA317DBFB7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677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116">
            <a:extLst>
              <a:ext uri="{FF2B5EF4-FFF2-40B4-BE49-F238E27FC236}">
                <a16:creationId xmlns:a16="http://schemas.microsoft.com/office/drawing/2014/main" id="{7011D8B4-4CDD-4373-9688-5473739181A9}"/>
              </a:ext>
            </a:extLst>
          </p:cNvPr>
          <p:cNvSpPr/>
          <p:nvPr userDrawn="1"/>
        </p:nvSpPr>
        <p:spPr>
          <a:xfrm>
            <a:off x="2" y="12853563"/>
            <a:ext cx="24377650" cy="862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04699" tIns="204699" rIns="204699" bIns="204699"/>
          <a:lstStyle/>
          <a:p>
            <a:pPr marR="0" algn="l">
              <a:lnSpc>
                <a:spcPct val="100000"/>
              </a:lnSpc>
              <a:defRPr sz="380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8038" dirty="0"/>
          </a:p>
        </p:txBody>
      </p:sp>
      <p:pic>
        <p:nvPicPr>
          <p:cNvPr id="8" name="MyBucks_Logo_OnWhite.pdf">
            <a:extLst>
              <a:ext uri="{FF2B5EF4-FFF2-40B4-BE49-F238E27FC236}">
                <a16:creationId xmlns:a16="http://schemas.microsoft.com/office/drawing/2014/main" id="{E16471CA-C11E-4DCE-946A-1A2A899B0D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89409" y="12961107"/>
            <a:ext cx="2139629" cy="59407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6C96114-0CE8-4544-9FD0-7DBCAFEDB9F5}"/>
              </a:ext>
            </a:extLst>
          </p:cNvPr>
          <p:cNvSpPr txBox="1">
            <a:spLocks/>
          </p:cNvSpPr>
          <p:nvPr userDrawn="1"/>
        </p:nvSpPr>
        <p:spPr>
          <a:xfrm>
            <a:off x="18499147" y="12856487"/>
            <a:ext cx="5486651" cy="732146"/>
          </a:xfrm>
          <a:prstGeom prst="rect">
            <a:avLst/>
          </a:prstGeom>
        </p:spPr>
        <p:txBody>
          <a:bodyPr vert="horz" lIns="193398" tIns="96699" rIns="193398" bIns="9669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CD625F-28FA-4BC1-A899-FF0E0D1850F4}" type="slidenum">
              <a:rPr lang="en-ZA" sz="2537" smtClean="0"/>
              <a:pPr/>
              <a:t>‹#›</a:t>
            </a:fld>
            <a:endParaRPr lang="en-ZA" sz="2537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53EB84-E490-4F99-B7C9-8EF179897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225" y="771245"/>
            <a:ext cx="22263651" cy="911506"/>
          </a:xfrm>
          <a:prstGeom prst="rect">
            <a:avLst/>
          </a:prstGeom>
        </p:spPr>
        <p:txBody>
          <a:bodyPr lIns="0"/>
          <a:lstStyle>
            <a:lvl1pPr>
              <a:defRPr sz="5599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B9BA24-766E-4531-BF4E-29DE088E8B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225" y="2515054"/>
            <a:ext cx="22263651" cy="730444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3599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3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0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6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3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0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6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3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496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3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935">
          <p15:clr>
            <a:srgbClr val="FBAE40"/>
          </p15:clr>
        </p15:guide>
        <p15:guide id="6" pos="39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034123" y="12724518"/>
            <a:ext cx="160426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650543" y="818652"/>
            <a:ext cx="79565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6AA93-E9C0-44B2-8193-402076A980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4" y="12353926"/>
            <a:ext cx="2011545" cy="548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AAAE0-F0FF-49DA-9882-BC0FAD2EC378}"/>
              </a:ext>
            </a:extLst>
          </p:cNvPr>
          <p:cNvSpPr txBox="1"/>
          <p:nvPr userDrawn="1"/>
        </p:nvSpPr>
        <p:spPr>
          <a:xfrm>
            <a:off x="20404706" y="12502773"/>
            <a:ext cx="4679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www.mybucks.com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34" r:id="rId2"/>
    <p:sldLayoutId id="2147483837" r:id="rId3"/>
    <p:sldLayoutId id="2147483838" r:id="rId4"/>
  </p:sldLayoutIdLst>
  <p:transition spd="slow">
    <p:push dir="u"/>
  </p:transition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1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197.96.28.160:8876/plot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w-old.ne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hoto-1433838552652-f9a46b332c40.jpe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6" b="20236"/>
          <a:stretch>
            <a:fillRect/>
          </a:stretch>
        </p:blipFill>
        <p:spPr/>
      </p:pic>
      <p:sp>
        <p:nvSpPr>
          <p:cNvPr id="28" name="Rectangle 27"/>
          <p:cNvSpPr/>
          <p:nvPr/>
        </p:nvSpPr>
        <p:spPr>
          <a:xfrm>
            <a:off x="0" y="0"/>
            <a:ext cx="24377650" cy="9673915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72">
            <a:extLst>
              <a:ext uri="{FF2B5EF4-FFF2-40B4-BE49-F238E27FC236}">
                <a16:creationId xmlns:a16="http://schemas.microsoft.com/office/drawing/2014/main" id="{A09853CB-DC8C-4AD1-817E-239DAECB8A01}"/>
              </a:ext>
            </a:extLst>
          </p:cNvPr>
          <p:cNvGrpSpPr/>
          <p:nvPr/>
        </p:nvGrpSpPr>
        <p:grpSpPr>
          <a:xfrm>
            <a:off x="9985267" y="10486230"/>
            <a:ext cx="4407115" cy="868654"/>
            <a:chOff x="0" y="0"/>
            <a:chExt cx="4407113" cy="868653"/>
          </a:xfrm>
        </p:grpSpPr>
        <p:sp>
          <p:nvSpPr>
            <p:cNvPr id="14" name="Shape 68">
              <a:extLst>
                <a:ext uri="{FF2B5EF4-FFF2-40B4-BE49-F238E27FC236}">
                  <a16:creationId xmlns:a16="http://schemas.microsoft.com/office/drawing/2014/main" id="{FF85C3B5-CEDD-4F90-BC22-E6F01EA67747}"/>
                </a:ext>
              </a:extLst>
            </p:cNvPr>
            <p:cNvSpPr/>
            <p:nvPr/>
          </p:nvSpPr>
          <p:spPr>
            <a:xfrm>
              <a:off x="50300" y="0"/>
              <a:ext cx="4356813" cy="868653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15" name="Group 71">
              <a:extLst>
                <a:ext uri="{FF2B5EF4-FFF2-40B4-BE49-F238E27FC236}">
                  <a16:creationId xmlns:a16="http://schemas.microsoft.com/office/drawing/2014/main" id="{07917D29-A0FD-455C-9880-38E0DB2FD6F0}"/>
                </a:ext>
              </a:extLst>
            </p:cNvPr>
            <p:cNvGrpSpPr/>
            <p:nvPr/>
          </p:nvGrpSpPr>
          <p:grpSpPr>
            <a:xfrm>
              <a:off x="0" y="193111"/>
              <a:ext cx="4203415" cy="507831"/>
              <a:chOff x="0" y="-76115"/>
              <a:chExt cx="4203414" cy="507830"/>
            </a:xfrm>
          </p:grpSpPr>
          <p:sp>
            <p:nvSpPr>
              <p:cNvPr id="16" name="Shape 69">
                <a:extLst>
                  <a:ext uri="{FF2B5EF4-FFF2-40B4-BE49-F238E27FC236}">
                    <a16:creationId xmlns:a16="http://schemas.microsoft.com/office/drawing/2014/main" id="{041CC978-09E5-41B4-BA60-7D038B05CB4C}"/>
                  </a:ext>
                </a:extLst>
              </p:cNvPr>
              <p:cNvSpPr/>
              <p:nvPr/>
            </p:nvSpPr>
            <p:spPr>
              <a:xfrm>
                <a:off x="0" y="-76115"/>
                <a:ext cx="4203414" cy="5078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defRPr sz="1800" cap="all" spc="360">
                    <a:solidFill>
                      <a:srgbClr val="0A0B0B"/>
                    </a:solidFill>
                    <a:latin typeface="+mn-lt"/>
                    <a:ea typeface="+mn-ea"/>
                    <a:cs typeface="+mn-cs"/>
                    <a:sym typeface="Montserrat-Regular"/>
                  </a:defRPr>
                </a:lvl1pPr>
              </a:lstStyle>
              <a:p>
                <a:r>
                  <a:rPr lang="en-ZA" sz="2800" dirty="0">
                    <a:solidFill>
                      <a:srgbClr val="FFFFFF"/>
                    </a:solidFill>
                  </a:rPr>
                  <a:t> </a:t>
                </a:r>
                <a:r>
                  <a:rPr lang="en-ZA" sz="2400" dirty="0">
                    <a:solidFill>
                      <a:srgbClr val="FFFFFF"/>
                    </a:solidFill>
                  </a:rPr>
                  <a:t>February 2018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Shape 70">
                <a:extLst>
                  <a:ext uri="{FF2B5EF4-FFF2-40B4-BE49-F238E27FC236}">
                    <a16:creationId xmlns:a16="http://schemas.microsoft.com/office/drawing/2014/main" id="{47F3BE4D-E4FC-41D4-9CCC-FA98D1D682C8}"/>
                  </a:ext>
                </a:extLst>
              </p:cNvPr>
              <p:cNvSpPr/>
              <p:nvPr/>
            </p:nvSpPr>
            <p:spPr>
              <a:xfrm>
                <a:off x="3943322" y="83629"/>
                <a:ext cx="99826" cy="162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10" y="0"/>
                    </a:moveTo>
                    <a:lnTo>
                      <a:pt x="0" y="2462"/>
                    </a:lnTo>
                    <a:lnTo>
                      <a:pt x="13671" y="10800"/>
                    </a:lnTo>
                    <a:lnTo>
                      <a:pt x="0" y="19194"/>
                    </a:lnTo>
                    <a:lnTo>
                      <a:pt x="4010" y="21600"/>
                    </a:lnTo>
                    <a:lnTo>
                      <a:pt x="21600" y="10800"/>
                    </a:lnTo>
                    <a:lnTo>
                      <a:pt x="4010" y="0"/>
                    </a:lnTo>
                  </a:path>
                </a:pathLst>
              </a:cu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800">
                    <a:solidFill>
                      <a:srgbClr val="000000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241F0AB-CC1A-4A91-9697-58ADF17075A2}"/>
              </a:ext>
            </a:extLst>
          </p:cNvPr>
          <p:cNvSpPr/>
          <p:nvPr/>
        </p:nvSpPr>
        <p:spPr>
          <a:xfrm>
            <a:off x="0" y="-1"/>
            <a:ext cx="24377650" cy="967391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C4A44-182E-429C-BCFD-54683B7DBE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5" y="5292138"/>
            <a:ext cx="6782419" cy="1853689"/>
          </a:xfrm>
          <a:prstGeom prst="rect">
            <a:avLst/>
          </a:prstGeom>
        </p:spPr>
      </p:pic>
      <p:sp>
        <p:nvSpPr>
          <p:cNvPr id="12" name="Shape 56">
            <a:extLst>
              <a:ext uri="{FF2B5EF4-FFF2-40B4-BE49-F238E27FC236}">
                <a16:creationId xmlns:a16="http://schemas.microsoft.com/office/drawing/2014/main" id="{42B13C9B-012C-43E7-93B7-0B4ABDEE5FEF}"/>
              </a:ext>
            </a:extLst>
          </p:cNvPr>
          <p:cNvSpPr/>
          <p:nvPr/>
        </p:nvSpPr>
        <p:spPr>
          <a:xfrm>
            <a:off x="4409092" y="7600270"/>
            <a:ext cx="15609764" cy="12695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ctr">
              <a:defRPr sz="1800" cap="all" spc="360"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r>
              <a:rPr lang="en-ZA" sz="4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</a:rPr>
              <a:t>The Application of AI in Enterprise for Improved Performance, Innovation &amp; Customer Experience</a:t>
            </a:r>
            <a:endParaRPr lang="en-ZA" sz="11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797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2659936" y="738196"/>
            <a:ext cx="19180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Optimising operations using AI: two big use cases at MyBucks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sz="4800" dirty="0">
              <a:latin typeface="Lato Light"/>
              <a:cs typeface="Lato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836F81-4E28-41A3-84C5-D72491DC13BD}"/>
              </a:ext>
            </a:extLst>
          </p:cNvPr>
          <p:cNvSpPr/>
          <p:nvPr/>
        </p:nvSpPr>
        <p:spPr>
          <a:xfrm>
            <a:off x="6580918" y="9882848"/>
            <a:ext cx="5322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f-ZA" dirty="0"/>
              <a:t>A</a:t>
            </a:r>
            <a:r>
              <a:rPr lang="en-ZA" dirty="0"/>
              <a:t>I based fraud</a:t>
            </a:r>
          </a:p>
          <a:p>
            <a:pPr algn="ctr"/>
            <a:r>
              <a:rPr lang="en-ZA" dirty="0"/>
              <a:t>detection and prevention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932397-19D0-4AF5-AFB5-C44766E6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2428" y="3755362"/>
            <a:ext cx="3039721" cy="43725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87810C-52A8-4B82-B403-B3792CF4F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02414" y="3976193"/>
            <a:ext cx="1571518" cy="41517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81621B-5C98-4F34-853A-9C8081647C1A}"/>
              </a:ext>
            </a:extLst>
          </p:cNvPr>
          <p:cNvSpPr/>
          <p:nvPr/>
        </p:nvSpPr>
        <p:spPr>
          <a:xfrm>
            <a:off x="12176265" y="9879342"/>
            <a:ext cx="5079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/>
              <a:t>AI based credit </a:t>
            </a:r>
            <a:br>
              <a:rPr lang="en-ZA" dirty="0"/>
            </a:br>
            <a:r>
              <a:rPr lang="en-ZA" dirty="0"/>
              <a:t>risk model</a:t>
            </a: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187F27A4-0233-4675-BEF5-563DAD0F355E}"/>
              </a:ext>
            </a:extLst>
          </p:cNvPr>
          <p:cNvSpPr/>
          <p:nvPr/>
        </p:nvSpPr>
        <p:spPr>
          <a:xfrm>
            <a:off x="7722428" y="8754010"/>
            <a:ext cx="3039721" cy="7292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175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69">
            <a:extLst>
              <a:ext uri="{FF2B5EF4-FFF2-40B4-BE49-F238E27FC236}">
                <a16:creationId xmlns:a16="http://schemas.microsoft.com/office/drawing/2014/main" id="{045C7D8E-C574-464C-A383-9EF6A144BDFF}"/>
              </a:ext>
            </a:extLst>
          </p:cNvPr>
          <p:cNvSpPr/>
          <p:nvPr/>
        </p:nvSpPr>
        <p:spPr>
          <a:xfrm>
            <a:off x="7722428" y="8864709"/>
            <a:ext cx="3039721" cy="5078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1800" cap="all" spc="360">
                <a:solidFill>
                  <a:srgbClr val="0A0B0B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r>
              <a:rPr lang="en-ZA" sz="2800" dirty="0">
                <a:solidFill>
                  <a:srgbClr val="FFFFFF"/>
                </a:solidFill>
              </a:rPr>
              <a:t>DEXTER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4" name="Shape 68">
            <a:extLst>
              <a:ext uri="{FF2B5EF4-FFF2-40B4-BE49-F238E27FC236}">
                <a16:creationId xmlns:a16="http://schemas.microsoft.com/office/drawing/2014/main" id="{55BFD7F2-595F-45F7-961C-06EB7D320CDD}"/>
              </a:ext>
            </a:extLst>
          </p:cNvPr>
          <p:cNvSpPr/>
          <p:nvPr/>
        </p:nvSpPr>
        <p:spPr>
          <a:xfrm>
            <a:off x="13196128" y="8860016"/>
            <a:ext cx="3039721" cy="7292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175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69">
            <a:extLst>
              <a:ext uri="{FF2B5EF4-FFF2-40B4-BE49-F238E27FC236}">
                <a16:creationId xmlns:a16="http://schemas.microsoft.com/office/drawing/2014/main" id="{4796B4D9-32A1-4717-B509-471911DD4C57}"/>
              </a:ext>
            </a:extLst>
          </p:cNvPr>
          <p:cNvSpPr/>
          <p:nvPr/>
        </p:nvSpPr>
        <p:spPr>
          <a:xfrm>
            <a:off x="13196128" y="8970715"/>
            <a:ext cx="3039721" cy="5078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1800" cap="all" spc="360">
                <a:solidFill>
                  <a:srgbClr val="0A0B0B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r>
              <a:rPr lang="en-ZA" sz="2800" dirty="0">
                <a:solidFill>
                  <a:srgbClr val="FFFFFF"/>
                </a:solidFill>
              </a:rPr>
              <a:t>Jessie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6" name="Shape 3963">
            <a:extLst>
              <a:ext uri="{FF2B5EF4-FFF2-40B4-BE49-F238E27FC236}">
                <a16:creationId xmlns:a16="http://schemas.microsoft.com/office/drawing/2014/main" id="{F759352D-2F4E-42E0-B261-A16FF6B0C15F}"/>
              </a:ext>
            </a:extLst>
          </p:cNvPr>
          <p:cNvSpPr/>
          <p:nvPr/>
        </p:nvSpPr>
        <p:spPr>
          <a:xfrm rot="8439181" flipH="1" flipV="1">
            <a:off x="6573463" y="6749181"/>
            <a:ext cx="1191018" cy="1547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415" y="8290"/>
                  <a:pt x="9615" y="1090"/>
                  <a:pt x="2160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17" name="Shape 3963">
            <a:extLst>
              <a:ext uri="{FF2B5EF4-FFF2-40B4-BE49-F238E27FC236}">
                <a16:creationId xmlns:a16="http://schemas.microsoft.com/office/drawing/2014/main" id="{8DD21691-7893-46A9-84A6-5D19D8CD6075}"/>
              </a:ext>
            </a:extLst>
          </p:cNvPr>
          <p:cNvSpPr/>
          <p:nvPr/>
        </p:nvSpPr>
        <p:spPr>
          <a:xfrm rot="13160819" flipV="1">
            <a:off x="15640341" y="6749182"/>
            <a:ext cx="1191018" cy="1547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415" y="8290"/>
                  <a:pt x="9615" y="1090"/>
                  <a:pt x="2160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916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38B44D-1757-401B-811F-A33C64B3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3420" b="30810"/>
          <a:stretch/>
        </p:blipFill>
        <p:spPr>
          <a:xfrm>
            <a:off x="0" y="0"/>
            <a:ext cx="24377650" cy="1224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12B81-888F-4483-BFF8-CBE7A993C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3420" b="30810"/>
          <a:stretch/>
        </p:blipFill>
        <p:spPr>
          <a:xfrm>
            <a:off x="-1" y="0"/>
            <a:ext cx="24377650" cy="137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9658323" y="4074401"/>
            <a:ext cx="506100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with Data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107C75-14D6-46B1-B8BD-FCD5B4BAE810}"/>
              </a:ext>
            </a:extLst>
          </p:cNvPr>
          <p:cNvSpPr txBox="1"/>
          <p:nvPr/>
        </p:nvSpPr>
        <p:spPr>
          <a:xfrm>
            <a:off x="11321219" y="738196"/>
            <a:ext cx="185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09826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274905" y="2473247"/>
            <a:ext cx="9827841" cy="559992"/>
          </a:xfrm>
        </p:spPr>
        <p:txBody>
          <a:bodyPr>
            <a:normAutofit fontScale="85000" lnSpcReduction="10000"/>
          </a:bodyPr>
          <a:lstStyle/>
          <a:p>
            <a:r>
              <a:rPr lang="en-ZA" sz="3500" dirty="0"/>
              <a:t>A model is “trained” and “evaluated” on existing data. </a:t>
            </a:r>
          </a:p>
        </p:txBody>
      </p:sp>
      <p:pic>
        <p:nvPicPr>
          <p:cNvPr id="38" name="Picture 37" descr="Vintage robot icon | Game-icons.net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17" y="6481029"/>
            <a:ext cx="2020873" cy="2020873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161327" y="6239316"/>
            <a:ext cx="0" cy="2584985"/>
          </a:xfrm>
          <a:prstGeom prst="straightConnector1">
            <a:avLst/>
          </a:prstGeom>
          <a:ln>
            <a:solidFill>
              <a:srgbClr val="2E3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5357110" y="6239316"/>
            <a:ext cx="0" cy="258498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4465359" y="9914423"/>
            <a:ext cx="1783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6356459" y="10001306"/>
            <a:ext cx="16097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Decline</a:t>
            </a:r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16418059" y="6187045"/>
            <a:ext cx="0" cy="2830965"/>
          </a:xfrm>
          <a:prstGeom prst="straightConnector1">
            <a:avLst/>
          </a:prstGeom>
          <a:ln>
            <a:solidFill>
              <a:srgbClr val="2E3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14682016" y="6187045"/>
            <a:ext cx="0" cy="282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18205184" y="6187043"/>
            <a:ext cx="0" cy="282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23733" y="3382281"/>
            <a:ext cx="1267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880700" y="3382281"/>
            <a:ext cx="10747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57010" y="6752494"/>
            <a:ext cx="2876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200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 loans (known outcome) together with all the relevant attributes that we will use to make the prediction are used </a:t>
            </a:r>
            <a:br>
              <a:rPr lang="en-ZA" sz="2200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ZA" sz="2200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training.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070403" y="6700145"/>
            <a:ext cx="45142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200" dirty="0">
                <a:solidFill>
                  <a:srgbClr val="2E30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don’t use all the data for training: we keep out a random selection of loans and use it to evaluate the model. Now we can adjust the algorithm parameters, and try different attributes to achieve a better model.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97C738-E0C1-4D99-8949-09F3E8BBA37F}"/>
              </a:ext>
            </a:extLst>
          </p:cNvPr>
          <p:cNvSpPr txBox="1"/>
          <p:nvPr/>
        </p:nvSpPr>
        <p:spPr>
          <a:xfrm>
            <a:off x="11321219" y="738196"/>
            <a:ext cx="185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ABA735-F89B-4B3A-BC31-8AD2DF063F4A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E1AC650-3031-4B9B-8690-D9D665C50796}"/>
              </a:ext>
            </a:extLst>
          </p:cNvPr>
          <p:cNvGrpSpPr/>
          <p:nvPr/>
        </p:nvGrpSpPr>
        <p:grpSpPr>
          <a:xfrm>
            <a:off x="4614129" y="4284980"/>
            <a:ext cx="1596532" cy="1596948"/>
            <a:chOff x="5129852" y="4474223"/>
            <a:chExt cx="1596532" cy="1596948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CBD1503F-9090-4AFD-83E8-D2242EF806CC}"/>
                </a:ext>
              </a:extLst>
            </p:cNvPr>
            <p:cNvSpPr/>
            <p:nvPr/>
          </p:nvSpPr>
          <p:spPr>
            <a:xfrm>
              <a:off x="5129852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00B0F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5" name="Graphic 4" descr="Man">
              <a:extLst>
                <a:ext uri="{FF2B5EF4-FFF2-40B4-BE49-F238E27FC236}">
                  <a16:creationId xmlns:a16="http://schemas.microsoft.com/office/drawing/2014/main" id="{6CB63E5C-D602-44B1-8B9C-6DBDD392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86566" y="4731145"/>
              <a:ext cx="1083105" cy="108310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00D959-42D0-4A2E-AE38-DF442C6625BF}"/>
              </a:ext>
            </a:extLst>
          </p:cNvPr>
          <p:cNvGrpSpPr/>
          <p:nvPr/>
        </p:nvGrpSpPr>
        <p:grpSpPr>
          <a:xfrm>
            <a:off x="6363061" y="4284980"/>
            <a:ext cx="1596532" cy="1596948"/>
            <a:chOff x="6878784" y="4474223"/>
            <a:chExt cx="1596532" cy="1596948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250D10E6-4B23-4D34-8684-F9F624C6E7F3}"/>
                </a:ext>
              </a:extLst>
            </p:cNvPr>
            <p:cNvSpPr/>
            <p:nvPr/>
          </p:nvSpPr>
          <p:spPr>
            <a:xfrm>
              <a:off x="6878784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F19A14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67" name="Graphic 66" descr="Man">
              <a:extLst>
                <a:ext uri="{FF2B5EF4-FFF2-40B4-BE49-F238E27FC236}">
                  <a16:creationId xmlns:a16="http://schemas.microsoft.com/office/drawing/2014/main" id="{5E9F4D7D-1AC4-427D-A0B2-AF4795673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5498" y="4731145"/>
              <a:ext cx="1083105" cy="108310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79727B-2D22-4E97-9AB9-1459A0A1BFD7}"/>
              </a:ext>
            </a:extLst>
          </p:cNvPr>
          <p:cNvGrpSpPr/>
          <p:nvPr/>
        </p:nvGrpSpPr>
        <p:grpSpPr>
          <a:xfrm>
            <a:off x="13883750" y="4240457"/>
            <a:ext cx="1596532" cy="1596948"/>
            <a:chOff x="5129852" y="4474223"/>
            <a:chExt cx="1596532" cy="159694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DD927C02-C317-4003-A587-76A6D9E5774A}"/>
                </a:ext>
              </a:extLst>
            </p:cNvPr>
            <p:cNvSpPr/>
            <p:nvPr/>
          </p:nvSpPr>
          <p:spPr>
            <a:xfrm>
              <a:off x="5129852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00B0F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70" name="Graphic 69" descr="Man">
              <a:extLst>
                <a:ext uri="{FF2B5EF4-FFF2-40B4-BE49-F238E27FC236}">
                  <a16:creationId xmlns:a16="http://schemas.microsoft.com/office/drawing/2014/main" id="{FF8CE436-51B0-4440-9DC1-E90F0D9BA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86566" y="4731145"/>
              <a:ext cx="1083105" cy="108310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8383B1-A28C-443D-96E3-4C1588A95203}"/>
              </a:ext>
            </a:extLst>
          </p:cNvPr>
          <p:cNvGrpSpPr/>
          <p:nvPr/>
        </p:nvGrpSpPr>
        <p:grpSpPr>
          <a:xfrm>
            <a:off x="15632682" y="4240457"/>
            <a:ext cx="1596532" cy="1596948"/>
            <a:chOff x="6878784" y="4474223"/>
            <a:chExt cx="1596532" cy="159694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095E834-895B-4FBB-8C4C-12D99E537038}"/>
                </a:ext>
              </a:extLst>
            </p:cNvPr>
            <p:cNvSpPr/>
            <p:nvPr/>
          </p:nvSpPr>
          <p:spPr>
            <a:xfrm>
              <a:off x="6878784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F19A14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73" name="Graphic 72" descr="Man">
              <a:extLst>
                <a:ext uri="{FF2B5EF4-FFF2-40B4-BE49-F238E27FC236}">
                  <a16:creationId xmlns:a16="http://schemas.microsoft.com/office/drawing/2014/main" id="{00B1D0A3-DAA9-4C59-8E93-CFFA55019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5498" y="4731145"/>
              <a:ext cx="1083105" cy="1083105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DA84E77-B3E5-4BB6-9A2B-138DB8AF4DD0}"/>
              </a:ext>
            </a:extLst>
          </p:cNvPr>
          <p:cNvGrpSpPr/>
          <p:nvPr/>
        </p:nvGrpSpPr>
        <p:grpSpPr>
          <a:xfrm>
            <a:off x="17382104" y="4246155"/>
            <a:ext cx="1596532" cy="1596948"/>
            <a:chOff x="5129852" y="4474223"/>
            <a:chExt cx="1596532" cy="159694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E95E10D8-EDC3-405D-BF17-42FE36BC7F47}"/>
                </a:ext>
              </a:extLst>
            </p:cNvPr>
            <p:cNvSpPr/>
            <p:nvPr/>
          </p:nvSpPr>
          <p:spPr>
            <a:xfrm>
              <a:off x="5129852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00B0F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76" name="Graphic 75" descr="Man">
              <a:extLst>
                <a:ext uri="{FF2B5EF4-FFF2-40B4-BE49-F238E27FC236}">
                  <a16:creationId xmlns:a16="http://schemas.microsoft.com/office/drawing/2014/main" id="{8A5600AC-C33E-4C61-B877-D1E544F87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86566" y="4731145"/>
              <a:ext cx="1083105" cy="1083105"/>
            </a:xfrm>
            <a:prstGeom prst="rect">
              <a:avLst/>
            </a:prstGeom>
          </p:spPr>
        </p:pic>
      </p:grpSp>
      <p:sp>
        <p:nvSpPr>
          <p:cNvPr id="78" name="Shape 3958">
            <a:extLst>
              <a:ext uri="{FF2B5EF4-FFF2-40B4-BE49-F238E27FC236}">
                <a16:creationId xmlns:a16="http://schemas.microsoft.com/office/drawing/2014/main" id="{E8C3B3F8-67BC-4483-8AB6-8C2E052D740F}"/>
              </a:ext>
            </a:extLst>
          </p:cNvPr>
          <p:cNvSpPr/>
          <p:nvPr/>
        </p:nvSpPr>
        <p:spPr>
          <a:xfrm rot="1945623" flipH="1">
            <a:off x="7967012" y="7035370"/>
            <a:ext cx="1330237" cy="94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3FE0D9-A540-47EE-A5FF-ED3353EB7DC8}"/>
              </a:ext>
            </a:extLst>
          </p:cNvPr>
          <p:cNvGrpSpPr/>
          <p:nvPr/>
        </p:nvGrpSpPr>
        <p:grpSpPr>
          <a:xfrm>
            <a:off x="13883750" y="9473436"/>
            <a:ext cx="1596532" cy="1596948"/>
            <a:chOff x="5129852" y="4474223"/>
            <a:chExt cx="1596532" cy="1596948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7AFB9D49-DD6D-456C-8534-62A7124B454A}"/>
                </a:ext>
              </a:extLst>
            </p:cNvPr>
            <p:cNvSpPr/>
            <p:nvPr/>
          </p:nvSpPr>
          <p:spPr>
            <a:xfrm>
              <a:off x="5129852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00B0F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82" name="Graphic 81" descr="Man">
              <a:extLst>
                <a:ext uri="{FF2B5EF4-FFF2-40B4-BE49-F238E27FC236}">
                  <a16:creationId xmlns:a16="http://schemas.microsoft.com/office/drawing/2014/main" id="{60AA99CA-79E6-49A1-BE28-4EA72DF00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86566" y="4731145"/>
              <a:ext cx="1083105" cy="1083105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C4F100-D561-45DD-AA9E-C99B40C163CE}"/>
              </a:ext>
            </a:extLst>
          </p:cNvPr>
          <p:cNvGrpSpPr/>
          <p:nvPr/>
        </p:nvGrpSpPr>
        <p:grpSpPr>
          <a:xfrm>
            <a:off x="15632682" y="9473436"/>
            <a:ext cx="1596532" cy="1596948"/>
            <a:chOff x="6878784" y="4474223"/>
            <a:chExt cx="1596532" cy="1596948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CD039C8D-1E7F-4B94-82D5-1B80BD375548}"/>
                </a:ext>
              </a:extLst>
            </p:cNvPr>
            <p:cNvSpPr/>
            <p:nvPr/>
          </p:nvSpPr>
          <p:spPr>
            <a:xfrm>
              <a:off x="6878784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F19A14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85" name="Graphic 84" descr="Man">
              <a:extLst>
                <a:ext uri="{FF2B5EF4-FFF2-40B4-BE49-F238E27FC236}">
                  <a16:creationId xmlns:a16="http://schemas.microsoft.com/office/drawing/2014/main" id="{A1A6EEB4-BA24-424D-A3DC-B68E8BF04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5498" y="4731145"/>
              <a:ext cx="1083105" cy="1083105"/>
            </a:xfrm>
            <a:prstGeom prst="rect">
              <a:avLst/>
            </a:prstGeom>
          </p:spPr>
        </p:pic>
      </p:grpSp>
      <p:sp>
        <p:nvSpPr>
          <p:cNvPr id="89" name="Shape 3958">
            <a:extLst>
              <a:ext uri="{FF2B5EF4-FFF2-40B4-BE49-F238E27FC236}">
                <a16:creationId xmlns:a16="http://schemas.microsoft.com/office/drawing/2014/main" id="{8880FCAC-DD59-4F86-B4A8-4894E2E3FC39}"/>
              </a:ext>
            </a:extLst>
          </p:cNvPr>
          <p:cNvSpPr/>
          <p:nvPr/>
        </p:nvSpPr>
        <p:spPr>
          <a:xfrm rot="1945623" flipH="1">
            <a:off x="12879249" y="7018303"/>
            <a:ext cx="1330237" cy="94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A5DA49EA-A625-4EAF-81C0-1D01CCC39C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8984" y="11359610"/>
            <a:ext cx="624239" cy="624239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0420BEBE-E275-4623-B590-9680FF3127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53670" y="11395159"/>
            <a:ext cx="556918" cy="556918"/>
          </a:xfrm>
          <a:prstGeom prst="rect">
            <a:avLst/>
          </a:prstGeom>
        </p:spPr>
      </p:pic>
      <p:pic>
        <p:nvPicPr>
          <p:cNvPr id="90" name="Graphic 89" descr="Checkmark">
            <a:extLst>
              <a:ext uri="{FF2B5EF4-FFF2-40B4-BE49-F238E27FC236}">
                <a16:creationId xmlns:a16="http://schemas.microsoft.com/office/drawing/2014/main" id="{7DE53BFF-F3A3-47FF-996F-2DF130441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18828" y="11361499"/>
            <a:ext cx="624239" cy="62423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9772B6B-B24F-48DD-B90C-E90283AFB782}"/>
              </a:ext>
            </a:extLst>
          </p:cNvPr>
          <p:cNvGrpSpPr/>
          <p:nvPr/>
        </p:nvGrpSpPr>
        <p:grpSpPr>
          <a:xfrm>
            <a:off x="17375808" y="9486225"/>
            <a:ext cx="1596532" cy="1596948"/>
            <a:chOff x="6878784" y="4474223"/>
            <a:chExt cx="1596532" cy="159694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02E9C2EF-26A0-48EE-9AB0-F055249B7E5D}"/>
                </a:ext>
              </a:extLst>
            </p:cNvPr>
            <p:cNvSpPr/>
            <p:nvPr/>
          </p:nvSpPr>
          <p:spPr>
            <a:xfrm>
              <a:off x="6878784" y="4474223"/>
              <a:ext cx="1596532" cy="1596948"/>
            </a:xfrm>
            <a:custGeom>
              <a:avLst/>
              <a:gdLst>
                <a:gd name="connsiteX0" fmla="*/ 0 w 1147239"/>
                <a:gd name="connsiteY0" fmla="*/ 573620 h 1147239"/>
                <a:gd name="connsiteX1" fmla="*/ 573620 w 1147239"/>
                <a:gd name="connsiteY1" fmla="*/ 0 h 1147239"/>
                <a:gd name="connsiteX2" fmla="*/ 1147240 w 1147239"/>
                <a:gd name="connsiteY2" fmla="*/ 573620 h 1147239"/>
                <a:gd name="connsiteX3" fmla="*/ 573620 w 1147239"/>
                <a:gd name="connsiteY3" fmla="*/ 1147240 h 1147239"/>
                <a:gd name="connsiteX4" fmla="*/ 0 w 1147239"/>
                <a:gd name="connsiteY4" fmla="*/ 573620 h 114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39" h="1147239">
                  <a:moveTo>
                    <a:pt x="0" y="573620"/>
                  </a:moveTo>
                  <a:cubicBezTo>
                    <a:pt x="0" y="256818"/>
                    <a:pt x="256818" y="0"/>
                    <a:pt x="573620" y="0"/>
                  </a:cubicBezTo>
                  <a:cubicBezTo>
                    <a:pt x="890422" y="0"/>
                    <a:pt x="1147240" y="256818"/>
                    <a:pt x="1147240" y="573620"/>
                  </a:cubicBezTo>
                  <a:cubicBezTo>
                    <a:pt x="1147240" y="890422"/>
                    <a:pt x="890422" y="1147240"/>
                    <a:pt x="573620" y="1147240"/>
                  </a:cubicBezTo>
                  <a:cubicBezTo>
                    <a:pt x="256818" y="1147240"/>
                    <a:pt x="0" y="890422"/>
                    <a:pt x="0" y="573620"/>
                  </a:cubicBezTo>
                  <a:close/>
                </a:path>
              </a:pathLst>
            </a:custGeom>
            <a:solidFill>
              <a:srgbClr val="F19A14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600304" tIns="600304" rIns="600304" bIns="600304" numCol="1" spcCol="2539" anchor="ctr" anchorCtr="0">
              <a:noAutofit/>
            </a:bodyPr>
            <a:lstStyle/>
            <a:p>
              <a:pPr algn="ctr" defTabSz="1777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56" name="Graphic 55" descr="Man">
              <a:extLst>
                <a:ext uri="{FF2B5EF4-FFF2-40B4-BE49-F238E27FC236}">
                  <a16:creationId xmlns:a16="http://schemas.microsoft.com/office/drawing/2014/main" id="{7BC580A9-2ECE-47F6-A38B-34C8D1DC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5498" y="4731145"/>
              <a:ext cx="1083105" cy="1083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0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5B4B90-222C-42BE-B13E-7B36CA45B240}"/>
              </a:ext>
            </a:extLst>
          </p:cNvPr>
          <p:cNvSpPr/>
          <p:nvPr/>
        </p:nvSpPr>
        <p:spPr>
          <a:xfrm>
            <a:off x="9115103" y="4440962"/>
            <a:ext cx="1954387" cy="3198088"/>
          </a:xfrm>
          <a:custGeom>
            <a:avLst/>
            <a:gdLst/>
            <a:ahLst/>
            <a:cxnLst/>
            <a:rect l="0" t="0" r="0" b="0"/>
            <a:pathLst>
              <a:path w="1954386" h="3198087">
                <a:moveTo>
                  <a:pt x="1959813" y="1400147"/>
                </a:moveTo>
                <a:lnTo>
                  <a:pt x="1711072" y="343001"/>
                </a:lnTo>
                <a:cubicBezTo>
                  <a:pt x="1702189" y="307467"/>
                  <a:pt x="1684422" y="271933"/>
                  <a:pt x="1657771" y="245282"/>
                </a:cubicBezTo>
                <a:cubicBezTo>
                  <a:pt x="1551168" y="156446"/>
                  <a:pt x="1426798" y="94261"/>
                  <a:pt x="1284661" y="49843"/>
                </a:cubicBezTo>
                <a:cubicBezTo>
                  <a:pt x="1186941" y="32076"/>
                  <a:pt x="1089222" y="14309"/>
                  <a:pt x="991503" y="14309"/>
                </a:cubicBezTo>
                <a:cubicBezTo>
                  <a:pt x="893783" y="14309"/>
                  <a:pt x="796064" y="32076"/>
                  <a:pt x="698345" y="58727"/>
                </a:cubicBezTo>
                <a:cubicBezTo>
                  <a:pt x="556207" y="94261"/>
                  <a:pt x="431837" y="165330"/>
                  <a:pt x="325234" y="254166"/>
                </a:cubicBezTo>
                <a:cubicBezTo>
                  <a:pt x="298584" y="280816"/>
                  <a:pt x="280816" y="316351"/>
                  <a:pt x="271933" y="351885"/>
                </a:cubicBezTo>
                <a:lnTo>
                  <a:pt x="23193" y="1409031"/>
                </a:lnTo>
                <a:cubicBezTo>
                  <a:pt x="23193" y="1417914"/>
                  <a:pt x="14309" y="1435682"/>
                  <a:pt x="14309" y="1453449"/>
                </a:cubicBezTo>
                <a:cubicBezTo>
                  <a:pt x="14309" y="1551168"/>
                  <a:pt x="94261" y="1631120"/>
                  <a:pt x="191981" y="1631120"/>
                </a:cubicBezTo>
                <a:cubicBezTo>
                  <a:pt x="271933" y="1631120"/>
                  <a:pt x="343002" y="1568935"/>
                  <a:pt x="360769" y="1497867"/>
                </a:cubicBezTo>
                <a:lnTo>
                  <a:pt x="547324" y="724995"/>
                </a:lnTo>
                <a:lnTo>
                  <a:pt x="547324" y="3212397"/>
                </a:lnTo>
                <a:lnTo>
                  <a:pt x="902667" y="3212397"/>
                </a:lnTo>
                <a:lnTo>
                  <a:pt x="902667" y="1613353"/>
                </a:lnTo>
                <a:lnTo>
                  <a:pt x="1080338" y="1613353"/>
                </a:lnTo>
                <a:lnTo>
                  <a:pt x="1080338" y="3212397"/>
                </a:lnTo>
                <a:lnTo>
                  <a:pt x="1435682" y="3212397"/>
                </a:lnTo>
                <a:lnTo>
                  <a:pt x="1435682" y="716112"/>
                </a:lnTo>
                <a:lnTo>
                  <a:pt x="1622237" y="1488983"/>
                </a:lnTo>
                <a:cubicBezTo>
                  <a:pt x="1640004" y="1560052"/>
                  <a:pt x="1711072" y="1622237"/>
                  <a:pt x="1791025" y="1622237"/>
                </a:cubicBezTo>
                <a:cubicBezTo>
                  <a:pt x="1888744" y="1622237"/>
                  <a:pt x="1968696" y="1542284"/>
                  <a:pt x="1968696" y="1444565"/>
                </a:cubicBezTo>
                <a:cubicBezTo>
                  <a:pt x="1968696" y="1426798"/>
                  <a:pt x="1959813" y="1409031"/>
                  <a:pt x="1959813" y="1400147"/>
                </a:cubicBezTo>
                <a:close/>
              </a:path>
            </a:pathLst>
          </a:custGeom>
          <a:noFill/>
          <a:ln w="4091" cap="flat">
            <a:solidFill>
              <a:srgbClr val="00B0F0"/>
            </a:solidFill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22295" y="3440778"/>
            <a:ext cx="9220552" cy="38726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A" sz="4000" dirty="0"/>
              <a:t>A machine learning model returns a </a:t>
            </a:r>
            <a:r>
              <a:rPr lang="en-ZA" sz="4000" b="1" dirty="0"/>
              <a:t>PROBABILITY</a:t>
            </a:r>
            <a:r>
              <a:rPr lang="en-ZA" sz="4000" dirty="0"/>
              <a:t> of default.</a:t>
            </a:r>
          </a:p>
          <a:p>
            <a:pPr>
              <a:lnSpc>
                <a:spcPct val="100000"/>
              </a:lnSpc>
            </a:pPr>
            <a:r>
              <a:rPr lang="en-ZA" sz="4000" dirty="0"/>
              <a:t>We have to decide on a threshold value, above which the loan will be declined.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886222" y="3500389"/>
            <a:ext cx="0" cy="7407098"/>
          </a:xfrm>
          <a:prstGeom prst="line">
            <a:avLst/>
          </a:prstGeom>
          <a:ln w="19050">
            <a:solidFill>
              <a:srgbClr val="2E3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86222" y="9563778"/>
            <a:ext cx="2004546" cy="0"/>
          </a:xfrm>
          <a:prstGeom prst="straightConnector1">
            <a:avLst/>
          </a:prstGeom>
          <a:ln w="12700">
            <a:solidFill>
              <a:srgbClr val="2E30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9976" y="9891824"/>
            <a:ext cx="1090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Clients with a probability of default higher than the threshold are denied credit.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645" y="8045480"/>
            <a:ext cx="1316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b="1" dirty="0">
                <a:solidFill>
                  <a:srgbClr val="5ADCC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2105" y="8041791"/>
            <a:ext cx="1954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8002" y="8014753"/>
            <a:ext cx="1755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03575" y="6279354"/>
            <a:ext cx="4061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Threshold: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89EEC4-7824-4C06-B8A8-17D7C5A4C9F7}"/>
              </a:ext>
            </a:extLst>
          </p:cNvPr>
          <p:cNvSpPr txBox="1"/>
          <p:nvPr/>
        </p:nvSpPr>
        <p:spPr>
          <a:xfrm>
            <a:off x="8469153" y="789712"/>
            <a:ext cx="74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decision boundary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0FB37C-A729-474D-BFC1-371737EE4DE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1DA3D544-4006-45E1-A792-AD46839F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780" y="3500389"/>
            <a:ext cx="4264117" cy="42641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6A4D29-D644-4038-B1B1-A97A4D7482F4}"/>
              </a:ext>
            </a:extLst>
          </p:cNvPr>
          <p:cNvGrpSpPr/>
          <p:nvPr/>
        </p:nvGrpSpPr>
        <p:grpSpPr>
          <a:xfrm>
            <a:off x="1950720" y="7280910"/>
            <a:ext cx="887771" cy="358140"/>
            <a:chOff x="1950720" y="7280910"/>
            <a:chExt cx="887771" cy="358140"/>
          </a:xfrm>
          <a:solidFill>
            <a:srgbClr val="5ADCC2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C8C0A5-31AE-4C26-8722-8C35CF06DB0B}"/>
                </a:ext>
              </a:extLst>
            </p:cNvPr>
            <p:cNvSpPr/>
            <p:nvPr/>
          </p:nvSpPr>
          <p:spPr>
            <a:xfrm>
              <a:off x="1950720" y="7280910"/>
              <a:ext cx="345223" cy="3581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1715E7-DFAB-42A4-AE93-A515805EAFFC}"/>
                </a:ext>
              </a:extLst>
            </p:cNvPr>
            <p:cNvSpPr/>
            <p:nvPr/>
          </p:nvSpPr>
          <p:spPr>
            <a:xfrm>
              <a:off x="2484532" y="7280910"/>
              <a:ext cx="353959" cy="3581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6CE699-D098-4FB5-8F85-8C6626453AB9}"/>
              </a:ext>
            </a:extLst>
          </p:cNvPr>
          <p:cNvGrpSpPr/>
          <p:nvPr/>
        </p:nvGrpSpPr>
        <p:grpSpPr>
          <a:xfrm>
            <a:off x="4433529" y="6302375"/>
            <a:ext cx="887771" cy="1329625"/>
            <a:chOff x="4427179" y="6292850"/>
            <a:chExt cx="887771" cy="1329625"/>
          </a:xfrm>
          <a:solidFill>
            <a:srgbClr val="F19A1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57358F-B609-4273-9764-F96A13987E7F}"/>
                </a:ext>
              </a:extLst>
            </p:cNvPr>
            <p:cNvSpPr/>
            <p:nvPr/>
          </p:nvSpPr>
          <p:spPr>
            <a:xfrm>
              <a:off x="4427179" y="6292850"/>
              <a:ext cx="345223" cy="13296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72A4DA-3B53-4DC7-9401-037B9E7B1C45}"/>
                </a:ext>
              </a:extLst>
            </p:cNvPr>
            <p:cNvSpPr/>
            <p:nvPr/>
          </p:nvSpPr>
          <p:spPr>
            <a:xfrm>
              <a:off x="4952311" y="6292850"/>
              <a:ext cx="362639" cy="13296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8966CAC-FABA-48BB-AC7B-890218F65894}"/>
              </a:ext>
            </a:extLst>
          </p:cNvPr>
          <p:cNvSpPr/>
          <p:nvPr/>
        </p:nvSpPr>
        <p:spPr>
          <a:xfrm>
            <a:off x="9747607" y="3619333"/>
            <a:ext cx="710686" cy="710686"/>
          </a:xfrm>
          <a:custGeom>
            <a:avLst/>
            <a:gdLst/>
            <a:ahLst/>
            <a:cxnLst/>
            <a:rect l="0" t="0" r="0" b="0"/>
            <a:pathLst>
              <a:path w="710686" h="710686">
                <a:moveTo>
                  <a:pt x="724995" y="369652"/>
                </a:moveTo>
                <a:cubicBezTo>
                  <a:pt x="724995" y="565903"/>
                  <a:pt x="565903" y="724995"/>
                  <a:pt x="369652" y="724995"/>
                </a:cubicBezTo>
                <a:cubicBezTo>
                  <a:pt x="173402" y="724995"/>
                  <a:pt x="14309" y="565903"/>
                  <a:pt x="14309" y="369652"/>
                </a:cubicBezTo>
                <a:cubicBezTo>
                  <a:pt x="14309" y="173402"/>
                  <a:pt x="173402" y="14309"/>
                  <a:pt x="369652" y="14309"/>
                </a:cubicBezTo>
                <a:cubicBezTo>
                  <a:pt x="565903" y="14309"/>
                  <a:pt x="724995" y="173402"/>
                  <a:pt x="724995" y="369652"/>
                </a:cubicBezTo>
                <a:close/>
              </a:path>
            </a:pathLst>
          </a:custGeom>
          <a:noFill/>
          <a:ln w="4091" cap="flat">
            <a:solidFill>
              <a:srgbClr val="00B0F0"/>
            </a:solidFill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190DDDD-3330-480B-8D69-C4D6F87B8763}"/>
              </a:ext>
            </a:extLst>
          </p:cNvPr>
          <p:cNvSpPr/>
          <p:nvPr/>
        </p:nvSpPr>
        <p:spPr>
          <a:xfrm>
            <a:off x="9118613" y="4435450"/>
            <a:ext cx="1954387" cy="3198088"/>
          </a:xfrm>
          <a:custGeom>
            <a:avLst/>
            <a:gdLst/>
            <a:ahLst/>
            <a:cxnLst/>
            <a:rect l="0" t="0" r="0" b="0"/>
            <a:pathLst>
              <a:path w="1954386" h="3198087">
                <a:moveTo>
                  <a:pt x="1959813" y="1400147"/>
                </a:moveTo>
                <a:lnTo>
                  <a:pt x="1711072" y="343001"/>
                </a:lnTo>
                <a:cubicBezTo>
                  <a:pt x="1702189" y="307467"/>
                  <a:pt x="1684422" y="271933"/>
                  <a:pt x="1657771" y="245282"/>
                </a:cubicBezTo>
                <a:cubicBezTo>
                  <a:pt x="1551168" y="156446"/>
                  <a:pt x="1426798" y="94261"/>
                  <a:pt x="1284661" y="49843"/>
                </a:cubicBezTo>
                <a:cubicBezTo>
                  <a:pt x="1186941" y="32076"/>
                  <a:pt x="1089222" y="14309"/>
                  <a:pt x="991503" y="14309"/>
                </a:cubicBezTo>
                <a:cubicBezTo>
                  <a:pt x="893783" y="14309"/>
                  <a:pt x="796064" y="32076"/>
                  <a:pt x="698345" y="58727"/>
                </a:cubicBezTo>
                <a:cubicBezTo>
                  <a:pt x="556207" y="94261"/>
                  <a:pt x="431837" y="165330"/>
                  <a:pt x="325234" y="254166"/>
                </a:cubicBezTo>
                <a:cubicBezTo>
                  <a:pt x="298584" y="280816"/>
                  <a:pt x="280816" y="316351"/>
                  <a:pt x="271933" y="351885"/>
                </a:cubicBezTo>
                <a:lnTo>
                  <a:pt x="23193" y="1409031"/>
                </a:lnTo>
                <a:cubicBezTo>
                  <a:pt x="23193" y="1417914"/>
                  <a:pt x="14309" y="1435682"/>
                  <a:pt x="14309" y="1453449"/>
                </a:cubicBezTo>
                <a:cubicBezTo>
                  <a:pt x="14309" y="1551168"/>
                  <a:pt x="94261" y="1631120"/>
                  <a:pt x="191981" y="1631120"/>
                </a:cubicBezTo>
                <a:cubicBezTo>
                  <a:pt x="271933" y="1631120"/>
                  <a:pt x="343002" y="1568935"/>
                  <a:pt x="360769" y="1497867"/>
                </a:cubicBezTo>
                <a:lnTo>
                  <a:pt x="547324" y="724995"/>
                </a:lnTo>
                <a:lnTo>
                  <a:pt x="547324" y="3212397"/>
                </a:lnTo>
                <a:lnTo>
                  <a:pt x="902667" y="3212397"/>
                </a:lnTo>
                <a:lnTo>
                  <a:pt x="902667" y="1613353"/>
                </a:lnTo>
                <a:lnTo>
                  <a:pt x="1080338" y="1613353"/>
                </a:lnTo>
                <a:lnTo>
                  <a:pt x="1080338" y="3212397"/>
                </a:lnTo>
                <a:lnTo>
                  <a:pt x="1435682" y="3212397"/>
                </a:lnTo>
                <a:lnTo>
                  <a:pt x="1435682" y="716112"/>
                </a:lnTo>
                <a:lnTo>
                  <a:pt x="1622237" y="1488983"/>
                </a:lnTo>
                <a:cubicBezTo>
                  <a:pt x="1640004" y="1560052"/>
                  <a:pt x="1711072" y="1622237"/>
                  <a:pt x="1791025" y="1622237"/>
                </a:cubicBezTo>
                <a:cubicBezTo>
                  <a:pt x="1888744" y="1622237"/>
                  <a:pt x="1968696" y="1542284"/>
                  <a:pt x="1968696" y="1444565"/>
                </a:cubicBezTo>
                <a:cubicBezTo>
                  <a:pt x="1968696" y="1426798"/>
                  <a:pt x="1959813" y="1409031"/>
                  <a:pt x="1959813" y="1400147"/>
                </a:cubicBezTo>
                <a:close/>
              </a:path>
            </a:pathLst>
          </a:custGeom>
          <a:solidFill>
            <a:srgbClr val="00B0F0"/>
          </a:solidFill>
          <a:ln w="4091" cap="flat">
            <a:solidFill>
              <a:srgbClr val="00B0F0"/>
            </a:solidFill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grpSp>
        <p:nvGrpSpPr>
          <p:cNvPr id="3" name="Graphic 28" descr="Man">
            <a:extLst>
              <a:ext uri="{FF2B5EF4-FFF2-40B4-BE49-F238E27FC236}">
                <a16:creationId xmlns:a16="http://schemas.microsoft.com/office/drawing/2014/main" id="{18BDE788-6142-44D2-9A35-4888D8828769}"/>
              </a:ext>
            </a:extLst>
          </p:cNvPr>
          <p:cNvGrpSpPr/>
          <p:nvPr/>
        </p:nvGrpSpPr>
        <p:grpSpPr>
          <a:xfrm>
            <a:off x="2737239" y="3500389"/>
            <a:ext cx="4264117" cy="4264117"/>
            <a:chOff x="2737239" y="3500389"/>
            <a:chExt cx="4264117" cy="42641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C600742-7258-49E5-8860-869DA3B285B4}"/>
                </a:ext>
              </a:extLst>
            </p:cNvPr>
            <p:cNvSpPr/>
            <p:nvPr/>
          </p:nvSpPr>
          <p:spPr>
            <a:xfrm>
              <a:off x="4499645" y="3619334"/>
              <a:ext cx="710686" cy="710686"/>
            </a:xfrm>
            <a:custGeom>
              <a:avLst/>
              <a:gdLst/>
              <a:ahLst/>
              <a:cxnLst/>
              <a:rect l="0" t="0" r="0" b="0"/>
              <a:pathLst>
                <a:path w="710686" h="710686">
                  <a:moveTo>
                    <a:pt x="724995" y="369652"/>
                  </a:moveTo>
                  <a:cubicBezTo>
                    <a:pt x="724995" y="565903"/>
                    <a:pt x="565903" y="724995"/>
                    <a:pt x="369652" y="724995"/>
                  </a:cubicBezTo>
                  <a:cubicBezTo>
                    <a:pt x="173402" y="724995"/>
                    <a:pt x="14309" y="565903"/>
                    <a:pt x="14309" y="369652"/>
                  </a:cubicBezTo>
                  <a:cubicBezTo>
                    <a:pt x="14309" y="173402"/>
                    <a:pt x="173402" y="14309"/>
                    <a:pt x="369652" y="14309"/>
                  </a:cubicBezTo>
                  <a:cubicBezTo>
                    <a:pt x="565903" y="14309"/>
                    <a:pt x="724995" y="173402"/>
                    <a:pt x="724995" y="369652"/>
                  </a:cubicBezTo>
                  <a:close/>
                </a:path>
              </a:pathLst>
            </a:custGeom>
            <a:noFill/>
            <a:ln w="4091" cap="flat">
              <a:solidFill>
                <a:srgbClr val="FFC000"/>
              </a:solidFill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0A11F7-2B9E-46F3-999D-798CB1AA9D66}"/>
                </a:ext>
              </a:extLst>
            </p:cNvPr>
            <p:cNvSpPr/>
            <p:nvPr/>
          </p:nvSpPr>
          <p:spPr>
            <a:xfrm>
              <a:off x="3877795" y="4418855"/>
              <a:ext cx="1954387" cy="3198088"/>
            </a:xfrm>
            <a:custGeom>
              <a:avLst/>
              <a:gdLst/>
              <a:ahLst/>
              <a:cxnLst/>
              <a:rect l="0" t="0" r="0" b="0"/>
              <a:pathLst>
                <a:path w="1954386" h="3198087">
                  <a:moveTo>
                    <a:pt x="1959813" y="1400147"/>
                  </a:moveTo>
                  <a:lnTo>
                    <a:pt x="1711072" y="343001"/>
                  </a:lnTo>
                  <a:cubicBezTo>
                    <a:pt x="1702189" y="307467"/>
                    <a:pt x="1684422" y="271933"/>
                    <a:pt x="1657771" y="245282"/>
                  </a:cubicBezTo>
                  <a:cubicBezTo>
                    <a:pt x="1551168" y="156446"/>
                    <a:pt x="1426798" y="94261"/>
                    <a:pt x="1284661" y="49843"/>
                  </a:cubicBezTo>
                  <a:cubicBezTo>
                    <a:pt x="1186941" y="32076"/>
                    <a:pt x="1089222" y="14309"/>
                    <a:pt x="991503" y="14309"/>
                  </a:cubicBezTo>
                  <a:cubicBezTo>
                    <a:pt x="893783" y="14309"/>
                    <a:pt x="796064" y="32076"/>
                    <a:pt x="698345" y="58727"/>
                  </a:cubicBezTo>
                  <a:cubicBezTo>
                    <a:pt x="556207" y="94261"/>
                    <a:pt x="431837" y="165330"/>
                    <a:pt x="325234" y="254166"/>
                  </a:cubicBezTo>
                  <a:cubicBezTo>
                    <a:pt x="298584" y="280816"/>
                    <a:pt x="280816" y="316351"/>
                    <a:pt x="271933" y="351885"/>
                  </a:cubicBezTo>
                  <a:lnTo>
                    <a:pt x="23193" y="1409031"/>
                  </a:lnTo>
                  <a:cubicBezTo>
                    <a:pt x="23193" y="1417914"/>
                    <a:pt x="14309" y="1435682"/>
                    <a:pt x="14309" y="1453449"/>
                  </a:cubicBezTo>
                  <a:cubicBezTo>
                    <a:pt x="14309" y="1551168"/>
                    <a:pt x="94261" y="1631120"/>
                    <a:pt x="191981" y="1631120"/>
                  </a:cubicBezTo>
                  <a:cubicBezTo>
                    <a:pt x="271933" y="1631120"/>
                    <a:pt x="343002" y="1568935"/>
                    <a:pt x="360769" y="1497867"/>
                  </a:cubicBezTo>
                  <a:lnTo>
                    <a:pt x="547324" y="724995"/>
                  </a:lnTo>
                  <a:lnTo>
                    <a:pt x="547324" y="3212397"/>
                  </a:lnTo>
                  <a:lnTo>
                    <a:pt x="902667" y="3212397"/>
                  </a:lnTo>
                  <a:lnTo>
                    <a:pt x="902667" y="1613353"/>
                  </a:lnTo>
                  <a:lnTo>
                    <a:pt x="1080338" y="1613353"/>
                  </a:lnTo>
                  <a:lnTo>
                    <a:pt x="1080338" y="3212397"/>
                  </a:lnTo>
                  <a:lnTo>
                    <a:pt x="1435682" y="3212397"/>
                  </a:lnTo>
                  <a:lnTo>
                    <a:pt x="1435682" y="716112"/>
                  </a:lnTo>
                  <a:lnTo>
                    <a:pt x="1622237" y="1488983"/>
                  </a:lnTo>
                  <a:cubicBezTo>
                    <a:pt x="1640004" y="1560052"/>
                    <a:pt x="1711072" y="1622237"/>
                    <a:pt x="1791025" y="1622237"/>
                  </a:cubicBezTo>
                  <a:cubicBezTo>
                    <a:pt x="1888744" y="1622237"/>
                    <a:pt x="1968696" y="1542284"/>
                    <a:pt x="1968696" y="1444565"/>
                  </a:cubicBezTo>
                  <a:cubicBezTo>
                    <a:pt x="1968696" y="1426798"/>
                    <a:pt x="1959813" y="1409031"/>
                    <a:pt x="1959813" y="1400147"/>
                  </a:cubicBezTo>
                  <a:close/>
                </a:path>
              </a:pathLst>
            </a:custGeom>
            <a:noFill/>
            <a:ln w="4091" cap="flat">
              <a:solidFill>
                <a:srgbClr val="F19A14"/>
              </a:solidFill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0599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2277113" y="738196"/>
            <a:ext cx="19946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A.I. </a:t>
            </a:r>
          </a:p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‘Unlimited’ number of factors can be considered simultaneously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737013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BE145D-F7C1-4DD6-9C3A-6ACD214D0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440916"/>
              </p:ext>
            </p:extLst>
          </p:nvPr>
        </p:nvGraphicFramePr>
        <p:xfrm>
          <a:off x="769938" y="4512220"/>
          <a:ext cx="6895428" cy="751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3F05D0-3E6C-4FAA-9DF3-194590E07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667963"/>
              </p:ext>
            </p:extLst>
          </p:nvPr>
        </p:nvGraphicFramePr>
        <p:xfrm>
          <a:off x="7493916" y="4512220"/>
          <a:ext cx="6895427" cy="728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EA28D5-0D5D-4221-A494-E5A7BC9C041E}"/>
              </a:ext>
            </a:extLst>
          </p:cNvPr>
          <p:cNvCxnSpPr>
            <a:cxnSpLocks/>
          </p:cNvCxnSpPr>
          <p:nvPr/>
        </p:nvCxnSpPr>
        <p:spPr>
          <a:xfrm>
            <a:off x="11974246" y="4005629"/>
            <a:ext cx="1589354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1E4289-7FC2-4F9B-B372-688B03C6C63A}"/>
              </a:ext>
            </a:extLst>
          </p:cNvPr>
          <p:cNvCxnSpPr>
            <a:cxnSpLocks/>
          </p:cNvCxnSpPr>
          <p:nvPr/>
        </p:nvCxnSpPr>
        <p:spPr>
          <a:xfrm>
            <a:off x="5272007" y="3992225"/>
            <a:ext cx="1550140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5023E6-BBB7-4FD2-865E-A0410AB26664}"/>
              </a:ext>
            </a:extLst>
          </p:cNvPr>
          <p:cNvGrpSpPr/>
          <p:nvPr/>
        </p:nvGrpSpPr>
        <p:grpSpPr>
          <a:xfrm>
            <a:off x="2114660" y="3298196"/>
            <a:ext cx="3076612" cy="918225"/>
            <a:chOff x="2114660" y="3298196"/>
            <a:chExt cx="3076612" cy="918225"/>
          </a:xfrm>
        </p:grpSpPr>
        <p:sp>
          <p:nvSpPr>
            <p:cNvPr id="33" name="Freeform 165">
              <a:extLst>
                <a:ext uri="{FF2B5EF4-FFF2-40B4-BE49-F238E27FC236}">
                  <a16:creationId xmlns:a16="http://schemas.microsoft.com/office/drawing/2014/main" id="{13617222-141E-4210-ABD5-22A8187BA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4660" y="3298196"/>
              <a:ext cx="699986" cy="70747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" y="176"/>
                </a:cxn>
                <a:cxn ang="0">
                  <a:pos x="0" y="189"/>
                </a:cxn>
                <a:cxn ang="0">
                  <a:pos x="187" y="48"/>
                </a:cxn>
                <a:cxn ang="0">
                  <a:pos x="71" y="176"/>
                </a:cxn>
                <a:cxn ang="0">
                  <a:pos x="36" y="153"/>
                </a:cxn>
                <a:cxn ang="0">
                  <a:pos x="71" y="176"/>
                </a:cxn>
                <a:cxn ang="0">
                  <a:pos x="25" y="129"/>
                </a:cxn>
                <a:cxn ang="0">
                  <a:pos x="83" y="118"/>
                </a:cxn>
                <a:cxn ang="0">
                  <a:pos x="83" y="106"/>
                </a:cxn>
                <a:cxn ang="0">
                  <a:pos x="25" y="95"/>
                </a:cxn>
                <a:cxn ang="0">
                  <a:pos x="83" y="106"/>
                </a:cxn>
                <a:cxn ang="0">
                  <a:pos x="25" y="82"/>
                </a:cxn>
                <a:cxn ang="0">
                  <a:pos x="83" y="71"/>
                </a:cxn>
                <a:cxn ang="0">
                  <a:pos x="83" y="59"/>
                </a:cxn>
                <a:cxn ang="0">
                  <a:pos x="25" y="48"/>
                </a:cxn>
                <a:cxn ang="0">
                  <a:pos x="83" y="59"/>
                </a:cxn>
                <a:cxn ang="0">
                  <a:pos x="25" y="35"/>
                </a:cxn>
                <a:cxn ang="0">
                  <a:pos x="83" y="24"/>
                </a:cxn>
                <a:cxn ang="0">
                  <a:pos x="141" y="164"/>
                </a:cxn>
                <a:cxn ang="0">
                  <a:pos x="118" y="142"/>
                </a:cxn>
                <a:cxn ang="0">
                  <a:pos x="141" y="164"/>
                </a:cxn>
                <a:cxn ang="0">
                  <a:pos x="118" y="129"/>
                </a:cxn>
                <a:cxn ang="0">
                  <a:pos x="141" y="106"/>
                </a:cxn>
                <a:cxn ang="0">
                  <a:pos x="141" y="95"/>
                </a:cxn>
                <a:cxn ang="0">
                  <a:pos x="118" y="71"/>
                </a:cxn>
                <a:cxn ang="0">
                  <a:pos x="141" y="95"/>
                </a:cxn>
                <a:cxn ang="0">
                  <a:pos x="152" y="164"/>
                </a:cxn>
                <a:cxn ang="0">
                  <a:pos x="176" y="142"/>
                </a:cxn>
                <a:cxn ang="0">
                  <a:pos x="176" y="129"/>
                </a:cxn>
                <a:cxn ang="0">
                  <a:pos x="152" y="106"/>
                </a:cxn>
                <a:cxn ang="0">
                  <a:pos x="176" y="129"/>
                </a:cxn>
                <a:cxn ang="0">
                  <a:pos x="152" y="95"/>
                </a:cxn>
                <a:cxn ang="0">
                  <a:pos x="176" y="71"/>
                </a:cxn>
              </a:cxnLst>
              <a:rect l="0" t="0" r="r" b="b"/>
              <a:pathLst>
                <a:path w="187" h="189">
                  <a:moveTo>
                    <a:pt x="94" y="48"/>
                  </a:moveTo>
                  <a:lnTo>
                    <a:pt x="94" y="0"/>
                  </a:lnTo>
                  <a:lnTo>
                    <a:pt x="12" y="0"/>
                  </a:lnTo>
                  <a:lnTo>
                    <a:pt x="12" y="176"/>
                  </a:lnTo>
                  <a:lnTo>
                    <a:pt x="0" y="176"/>
                  </a:lnTo>
                  <a:lnTo>
                    <a:pt x="0" y="189"/>
                  </a:lnTo>
                  <a:lnTo>
                    <a:pt x="187" y="189"/>
                  </a:lnTo>
                  <a:lnTo>
                    <a:pt x="187" y="48"/>
                  </a:lnTo>
                  <a:lnTo>
                    <a:pt x="94" y="48"/>
                  </a:lnTo>
                  <a:close/>
                  <a:moveTo>
                    <a:pt x="71" y="176"/>
                  </a:moveTo>
                  <a:lnTo>
                    <a:pt x="36" y="176"/>
                  </a:lnTo>
                  <a:lnTo>
                    <a:pt x="36" y="153"/>
                  </a:lnTo>
                  <a:lnTo>
                    <a:pt x="71" y="153"/>
                  </a:lnTo>
                  <a:lnTo>
                    <a:pt x="71" y="176"/>
                  </a:lnTo>
                  <a:close/>
                  <a:moveTo>
                    <a:pt x="83" y="129"/>
                  </a:moveTo>
                  <a:lnTo>
                    <a:pt x="25" y="129"/>
                  </a:lnTo>
                  <a:lnTo>
                    <a:pt x="25" y="118"/>
                  </a:lnTo>
                  <a:lnTo>
                    <a:pt x="83" y="118"/>
                  </a:lnTo>
                  <a:lnTo>
                    <a:pt x="83" y="129"/>
                  </a:lnTo>
                  <a:close/>
                  <a:moveTo>
                    <a:pt x="83" y="106"/>
                  </a:moveTo>
                  <a:lnTo>
                    <a:pt x="25" y="106"/>
                  </a:lnTo>
                  <a:lnTo>
                    <a:pt x="25" y="95"/>
                  </a:lnTo>
                  <a:lnTo>
                    <a:pt x="83" y="95"/>
                  </a:lnTo>
                  <a:lnTo>
                    <a:pt x="83" y="106"/>
                  </a:lnTo>
                  <a:close/>
                  <a:moveTo>
                    <a:pt x="83" y="82"/>
                  </a:moveTo>
                  <a:lnTo>
                    <a:pt x="25" y="82"/>
                  </a:lnTo>
                  <a:lnTo>
                    <a:pt x="25" y="71"/>
                  </a:lnTo>
                  <a:lnTo>
                    <a:pt x="83" y="71"/>
                  </a:lnTo>
                  <a:lnTo>
                    <a:pt x="83" y="82"/>
                  </a:lnTo>
                  <a:close/>
                  <a:moveTo>
                    <a:pt x="83" y="59"/>
                  </a:moveTo>
                  <a:lnTo>
                    <a:pt x="25" y="59"/>
                  </a:lnTo>
                  <a:lnTo>
                    <a:pt x="25" y="48"/>
                  </a:lnTo>
                  <a:lnTo>
                    <a:pt x="83" y="48"/>
                  </a:lnTo>
                  <a:lnTo>
                    <a:pt x="83" y="59"/>
                  </a:lnTo>
                  <a:close/>
                  <a:moveTo>
                    <a:pt x="83" y="35"/>
                  </a:moveTo>
                  <a:lnTo>
                    <a:pt x="25" y="35"/>
                  </a:lnTo>
                  <a:lnTo>
                    <a:pt x="25" y="24"/>
                  </a:lnTo>
                  <a:lnTo>
                    <a:pt x="83" y="24"/>
                  </a:lnTo>
                  <a:lnTo>
                    <a:pt x="83" y="35"/>
                  </a:lnTo>
                  <a:close/>
                  <a:moveTo>
                    <a:pt x="141" y="164"/>
                  </a:moveTo>
                  <a:lnTo>
                    <a:pt x="118" y="164"/>
                  </a:lnTo>
                  <a:lnTo>
                    <a:pt x="118" y="142"/>
                  </a:lnTo>
                  <a:lnTo>
                    <a:pt x="141" y="142"/>
                  </a:lnTo>
                  <a:lnTo>
                    <a:pt x="141" y="164"/>
                  </a:lnTo>
                  <a:close/>
                  <a:moveTo>
                    <a:pt x="141" y="129"/>
                  </a:moveTo>
                  <a:lnTo>
                    <a:pt x="118" y="129"/>
                  </a:lnTo>
                  <a:lnTo>
                    <a:pt x="118" y="106"/>
                  </a:lnTo>
                  <a:lnTo>
                    <a:pt x="141" y="106"/>
                  </a:lnTo>
                  <a:lnTo>
                    <a:pt x="141" y="129"/>
                  </a:lnTo>
                  <a:close/>
                  <a:moveTo>
                    <a:pt x="141" y="95"/>
                  </a:moveTo>
                  <a:lnTo>
                    <a:pt x="118" y="95"/>
                  </a:lnTo>
                  <a:lnTo>
                    <a:pt x="118" y="71"/>
                  </a:lnTo>
                  <a:lnTo>
                    <a:pt x="141" y="71"/>
                  </a:lnTo>
                  <a:lnTo>
                    <a:pt x="141" y="95"/>
                  </a:lnTo>
                  <a:close/>
                  <a:moveTo>
                    <a:pt x="176" y="164"/>
                  </a:moveTo>
                  <a:lnTo>
                    <a:pt x="152" y="164"/>
                  </a:lnTo>
                  <a:lnTo>
                    <a:pt x="152" y="142"/>
                  </a:lnTo>
                  <a:lnTo>
                    <a:pt x="176" y="142"/>
                  </a:lnTo>
                  <a:lnTo>
                    <a:pt x="176" y="164"/>
                  </a:lnTo>
                  <a:close/>
                  <a:moveTo>
                    <a:pt x="176" y="129"/>
                  </a:moveTo>
                  <a:lnTo>
                    <a:pt x="152" y="129"/>
                  </a:lnTo>
                  <a:lnTo>
                    <a:pt x="152" y="106"/>
                  </a:lnTo>
                  <a:lnTo>
                    <a:pt x="176" y="106"/>
                  </a:lnTo>
                  <a:lnTo>
                    <a:pt x="176" y="129"/>
                  </a:lnTo>
                  <a:close/>
                  <a:moveTo>
                    <a:pt x="176" y="95"/>
                  </a:moveTo>
                  <a:lnTo>
                    <a:pt x="152" y="95"/>
                  </a:lnTo>
                  <a:lnTo>
                    <a:pt x="152" y="71"/>
                  </a:lnTo>
                  <a:lnTo>
                    <a:pt x="176" y="7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EA30D7-BC5F-4454-8C00-626BC50E240D}"/>
                </a:ext>
              </a:extLst>
            </p:cNvPr>
            <p:cNvSpPr txBox="1"/>
            <p:nvPr/>
          </p:nvSpPr>
          <p:spPr>
            <a:xfrm>
              <a:off x="2853142" y="3539349"/>
              <a:ext cx="2338130" cy="67707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ZA" sz="3200" b="1" dirty="0">
                  <a:cs typeface="Lato Light"/>
                </a:rPr>
                <a:t>Country A</a:t>
              </a:r>
              <a:endParaRPr lang="id-ID" sz="3200" b="1" dirty="0">
                <a:cs typeface="Lato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807F78-9571-4A0D-812D-591E79C483EA}"/>
              </a:ext>
            </a:extLst>
          </p:cNvPr>
          <p:cNvGrpSpPr/>
          <p:nvPr/>
        </p:nvGrpSpPr>
        <p:grpSpPr>
          <a:xfrm>
            <a:off x="8859897" y="3391939"/>
            <a:ext cx="3070832" cy="866986"/>
            <a:chOff x="8859897" y="3391939"/>
            <a:chExt cx="3070832" cy="866986"/>
          </a:xfrm>
        </p:grpSpPr>
        <p:sp>
          <p:nvSpPr>
            <p:cNvPr id="31" name="Freeform 165">
              <a:extLst>
                <a:ext uri="{FF2B5EF4-FFF2-40B4-BE49-F238E27FC236}">
                  <a16:creationId xmlns:a16="http://schemas.microsoft.com/office/drawing/2014/main" id="{D18FE4D2-5A21-4173-AA81-F33F7D905F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9897" y="3391939"/>
              <a:ext cx="699986" cy="70747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" y="176"/>
                </a:cxn>
                <a:cxn ang="0">
                  <a:pos x="0" y="189"/>
                </a:cxn>
                <a:cxn ang="0">
                  <a:pos x="187" y="48"/>
                </a:cxn>
                <a:cxn ang="0">
                  <a:pos x="71" y="176"/>
                </a:cxn>
                <a:cxn ang="0">
                  <a:pos x="36" y="153"/>
                </a:cxn>
                <a:cxn ang="0">
                  <a:pos x="71" y="176"/>
                </a:cxn>
                <a:cxn ang="0">
                  <a:pos x="25" y="129"/>
                </a:cxn>
                <a:cxn ang="0">
                  <a:pos x="83" y="118"/>
                </a:cxn>
                <a:cxn ang="0">
                  <a:pos x="83" y="106"/>
                </a:cxn>
                <a:cxn ang="0">
                  <a:pos x="25" y="95"/>
                </a:cxn>
                <a:cxn ang="0">
                  <a:pos x="83" y="106"/>
                </a:cxn>
                <a:cxn ang="0">
                  <a:pos x="25" y="82"/>
                </a:cxn>
                <a:cxn ang="0">
                  <a:pos x="83" y="71"/>
                </a:cxn>
                <a:cxn ang="0">
                  <a:pos x="83" y="59"/>
                </a:cxn>
                <a:cxn ang="0">
                  <a:pos x="25" y="48"/>
                </a:cxn>
                <a:cxn ang="0">
                  <a:pos x="83" y="59"/>
                </a:cxn>
                <a:cxn ang="0">
                  <a:pos x="25" y="35"/>
                </a:cxn>
                <a:cxn ang="0">
                  <a:pos x="83" y="24"/>
                </a:cxn>
                <a:cxn ang="0">
                  <a:pos x="141" y="164"/>
                </a:cxn>
                <a:cxn ang="0">
                  <a:pos x="118" y="142"/>
                </a:cxn>
                <a:cxn ang="0">
                  <a:pos x="141" y="164"/>
                </a:cxn>
                <a:cxn ang="0">
                  <a:pos x="118" y="129"/>
                </a:cxn>
                <a:cxn ang="0">
                  <a:pos x="141" y="106"/>
                </a:cxn>
                <a:cxn ang="0">
                  <a:pos x="141" y="95"/>
                </a:cxn>
                <a:cxn ang="0">
                  <a:pos x="118" y="71"/>
                </a:cxn>
                <a:cxn ang="0">
                  <a:pos x="141" y="95"/>
                </a:cxn>
                <a:cxn ang="0">
                  <a:pos x="152" y="164"/>
                </a:cxn>
                <a:cxn ang="0">
                  <a:pos x="176" y="142"/>
                </a:cxn>
                <a:cxn ang="0">
                  <a:pos x="176" y="129"/>
                </a:cxn>
                <a:cxn ang="0">
                  <a:pos x="152" y="106"/>
                </a:cxn>
                <a:cxn ang="0">
                  <a:pos x="176" y="129"/>
                </a:cxn>
                <a:cxn ang="0">
                  <a:pos x="152" y="95"/>
                </a:cxn>
                <a:cxn ang="0">
                  <a:pos x="176" y="71"/>
                </a:cxn>
              </a:cxnLst>
              <a:rect l="0" t="0" r="r" b="b"/>
              <a:pathLst>
                <a:path w="187" h="189">
                  <a:moveTo>
                    <a:pt x="94" y="48"/>
                  </a:moveTo>
                  <a:lnTo>
                    <a:pt x="94" y="0"/>
                  </a:lnTo>
                  <a:lnTo>
                    <a:pt x="12" y="0"/>
                  </a:lnTo>
                  <a:lnTo>
                    <a:pt x="12" y="176"/>
                  </a:lnTo>
                  <a:lnTo>
                    <a:pt x="0" y="176"/>
                  </a:lnTo>
                  <a:lnTo>
                    <a:pt x="0" y="189"/>
                  </a:lnTo>
                  <a:lnTo>
                    <a:pt x="187" y="189"/>
                  </a:lnTo>
                  <a:lnTo>
                    <a:pt x="187" y="48"/>
                  </a:lnTo>
                  <a:lnTo>
                    <a:pt x="94" y="48"/>
                  </a:lnTo>
                  <a:close/>
                  <a:moveTo>
                    <a:pt x="71" y="176"/>
                  </a:moveTo>
                  <a:lnTo>
                    <a:pt x="36" y="176"/>
                  </a:lnTo>
                  <a:lnTo>
                    <a:pt x="36" y="153"/>
                  </a:lnTo>
                  <a:lnTo>
                    <a:pt x="71" y="153"/>
                  </a:lnTo>
                  <a:lnTo>
                    <a:pt x="71" y="176"/>
                  </a:lnTo>
                  <a:close/>
                  <a:moveTo>
                    <a:pt x="83" y="129"/>
                  </a:moveTo>
                  <a:lnTo>
                    <a:pt x="25" y="129"/>
                  </a:lnTo>
                  <a:lnTo>
                    <a:pt x="25" y="118"/>
                  </a:lnTo>
                  <a:lnTo>
                    <a:pt x="83" y="118"/>
                  </a:lnTo>
                  <a:lnTo>
                    <a:pt x="83" y="129"/>
                  </a:lnTo>
                  <a:close/>
                  <a:moveTo>
                    <a:pt x="83" y="106"/>
                  </a:moveTo>
                  <a:lnTo>
                    <a:pt x="25" y="106"/>
                  </a:lnTo>
                  <a:lnTo>
                    <a:pt x="25" y="95"/>
                  </a:lnTo>
                  <a:lnTo>
                    <a:pt x="83" y="95"/>
                  </a:lnTo>
                  <a:lnTo>
                    <a:pt x="83" y="106"/>
                  </a:lnTo>
                  <a:close/>
                  <a:moveTo>
                    <a:pt x="83" y="82"/>
                  </a:moveTo>
                  <a:lnTo>
                    <a:pt x="25" y="82"/>
                  </a:lnTo>
                  <a:lnTo>
                    <a:pt x="25" y="71"/>
                  </a:lnTo>
                  <a:lnTo>
                    <a:pt x="83" y="71"/>
                  </a:lnTo>
                  <a:lnTo>
                    <a:pt x="83" y="82"/>
                  </a:lnTo>
                  <a:close/>
                  <a:moveTo>
                    <a:pt x="83" y="59"/>
                  </a:moveTo>
                  <a:lnTo>
                    <a:pt x="25" y="59"/>
                  </a:lnTo>
                  <a:lnTo>
                    <a:pt x="25" y="48"/>
                  </a:lnTo>
                  <a:lnTo>
                    <a:pt x="83" y="48"/>
                  </a:lnTo>
                  <a:lnTo>
                    <a:pt x="83" y="59"/>
                  </a:lnTo>
                  <a:close/>
                  <a:moveTo>
                    <a:pt x="83" y="35"/>
                  </a:moveTo>
                  <a:lnTo>
                    <a:pt x="25" y="35"/>
                  </a:lnTo>
                  <a:lnTo>
                    <a:pt x="25" y="24"/>
                  </a:lnTo>
                  <a:lnTo>
                    <a:pt x="83" y="24"/>
                  </a:lnTo>
                  <a:lnTo>
                    <a:pt x="83" y="35"/>
                  </a:lnTo>
                  <a:close/>
                  <a:moveTo>
                    <a:pt x="141" y="164"/>
                  </a:moveTo>
                  <a:lnTo>
                    <a:pt x="118" y="164"/>
                  </a:lnTo>
                  <a:lnTo>
                    <a:pt x="118" y="142"/>
                  </a:lnTo>
                  <a:lnTo>
                    <a:pt x="141" y="142"/>
                  </a:lnTo>
                  <a:lnTo>
                    <a:pt x="141" y="164"/>
                  </a:lnTo>
                  <a:close/>
                  <a:moveTo>
                    <a:pt x="141" y="129"/>
                  </a:moveTo>
                  <a:lnTo>
                    <a:pt x="118" y="129"/>
                  </a:lnTo>
                  <a:lnTo>
                    <a:pt x="118" y="106"/>
                  </a:lnTo>
                  <a:lnTo>
                    <a:pt x="141" y="106"/>
                  </a:lnTo>
                  <a:lnTo>
                    <a:pt x="141" y="129"/>
                  </a:lnTo>
                  <a:close/>
                  <a:moveTo>
                    <a:pt x="141" y="95"/>
                  </a:moveTo>
                  <a:lnTo>
                    <a:pt x="118" y="95"/>
                  </a:lnTo>
                  <a:lnTo>
                    <a:pt x="118" y="71"/>
                  </a:lnTo>
                  <a:lnTo>
                    <a:pt x="141" y="71"/>
                  </a:lnTo>
                  <a:lnTo>
                    <a:pt x="141" y="95"/>
                  </a:lnTo>
                  <a:close/>
                  <a:moveTo>
                    <a:pt x="176" y="164"/>
                  </a:moveTo>
                  <a:lnTo>
                    <a:pt x="152" y="164"/>
                  </a:lnTo>
                  <a:lnTo>
                    <a:pt x="152" y="142"/>
                  </a:lnTo>
                  <a:lnTo>
                    <a:pt x="176" y="142"/>
                  </a:lnTo>
                  <a:lnTo>
                    <a:pt x="176" y="164"/>
                  </a:lnTo>
                  <a:close/>
                  <a:moveTo>
                    <a:pt x="176" y="129"/>
                  </a:moveTo>
                  <a:lnTo>
                    <a:pt x="152" y="129"/>
                  </a:lnTo>
                  <a:lnTo>
                    <a:pt x="152" y="106"/>
                  </a:lnTo>
                  <a:lnTo>
                    <a:pt x="176" y="106"/>
                  </a:lnTo>
                  <a:lnTo>
                    <a:pt x="176" y="129"/>
                  </a:lnTo>
                  <a:close/>
                  <a:moveTo>
                    <a:pt x="176" y="95"/>
                  </a:moveTo>
                  <a:lnTo>
                    <a:pt x="152" y="95"/>
                  </a:lnTo>
                  <a:lnTo>
                    <a:pt x="152" y="71"/>
                  </a:lnTo>
                  <a:lnTo>
                    <a:pt x="176" y="7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AC914D-27C0-4873-AC36-955C0201D340}"/>
                </a:ext>
              </a:extLst>
            </p:cNvPr>
            <p:cNvSpPr txBox="1"/>
            <p:nvPr/>
          </p:nvSpPr>
          <p:spPr>
            <a:xfrm>
              <a:off x="9592599" y="3581853"/>
              <a:ext cx="2338130" cy="67707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en-ZA" sz="3200" b="1" dirty="0">
                  <a:cs typeface="Lato Light"/>
                </a:rPr>
                <a:t>Country B</a:t>
              </a:r>
              <a:endParaRPr lang="id-ID" sz="3200" b="1" dirty="0">
                <a:cs typeface="Lato Light"/>
              </a:endParaRPr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77FA0C28-9C29-4001-9468-E28D836F8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71847"/>
              </p:ext>
            </p:extLst>
          </p:nvPr>
        </p:nvGraphicFramePr>
        <p:xfrm>
          <a:off x="19760648" y="4861016"/>
          <a:ext cx="3377604" cy="10772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44401">
                  <a:extLst>
                    <a:ext uri="{9D8B030D-6E8A-4147-A177-3AD203B41FA5}">
                      <a16:colId xmlns:a16="http://schemas.microsoft.com/office/drawing/2014/main" val="2145378924"/>
                    </a:ext>
                  </a:extLst>
                </a:gridCol>
                <a:gridCol w="844401">
                  <a:extLst>
                    <a:ext uri="{9D8B030D-6E8A-4147-A177-3AD203B41FA5}">
                      <a16:colId xmlns:a16="http://schemas.microsoft.com/office/drawing/2014/main" val="475479118"/>
                    </a:ext>
                  </a:extLst>
                </a:gridCol>
                <a:gridCol w="844401">
                  <a:extLst>
                    <a:ext uri="{9D8B030D-6E8A-4147-A177-3AD203B41FA5}">
                      <a16:colId xmlns:a16="http://schemas.microsoft.com/office/drawing/2014/main" val="1864670318"/>
                    </a:ext>
                  </a:extLst>
                </a:gridCol>
                <a:gridCol w="844401">
                  <a:extLst>
                    <a:ext uri="{9D8B030D-6E8A-4147-A177-3AD203B41FA5}">
                      <a16:colId xmlns:a16="http://schemas.microsoft.com/office/drawing/2014/main" val="2447014715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endParaRPr lang="en-ZA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3220" marR="43220" marT="43220" marB="4322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Truth</a:t>
                      </a:r>
                      <a:endParaRPr lang="en-Z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20" marR="43220" marT="43220" marB="43220" anchor="ctr"/>
                </a:tc>
                <a:extLst>
                  <a:ext uri="{0D108BD9-81ED-4DB2-BD59-A6C34878D82A}">
                    <a16:rowId xmlns:a16="http://schemas.microsoft.com/office/drawing/2014/main" val="78756056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3220" marR="43220" marT="43220" marB="43220" anchor="ctr"/>
                </a:tc>
                <a:tc hMerge="1"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3220" marR="43220" marT="43220" marB="432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Good loan</a:t>
                      </a:r>
                      <a:endParaRPr lang="en-ZA" sz="1200" b="1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Bad loan</a:t>
                      </a:r>
                      <a:endParaRPr lang="en-ZA" sz="1200" b="1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09275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Classifier prediction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Good loan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</a:t>
                      </a:r>
                      <a:endParaRPr lang="en-ZA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419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en-ZA" sz="10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20" marR="43220" marT="43220" marB="432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Bad loan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  <a:endParaRPr lang="en-ZA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631286"/>
                  </a:ext>
                </a:extLst>
              </a:tr>
            </a:tbl>
          </a:graphicData>
        </a:graphic>
      </p:graphicFrame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05A187DC-9570-47F3-BF33-74E6AA213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8240"/>
              </p:ext>
            </p:extLst>
          </p:nvPr>
        </p:nvGraphicFramePr>
        <p:xfrm>
          <a:off x="19690962" y="8624667"/>
          <a:ext cx="3379776" cy="10772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44944">
                  <a:extLst>
                    <a:ext uri="{9D8B030D-6E8A-4147-A177-3AD203B41FA5}">
                      <a16:colId xmlns:a16="http://schemas.microsoft.com/office/drawing/2014/main" val="2145378924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475479118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864670318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447014715"/>
                    </a:ext>
                  </a:extLst>
                </a:gridCol>
              </a:tblGrid>
              <a:tr h="198000">
                <a:tc rowSpan="2" gridSpan="2">
                  <a:txBody>
                    <a:bodyPr/>
                    <a:lstStyle/>
                    <a:p>
                      <a:endParaRPr lang="en-ZA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3220" marR="43220" marT="43220" marB="4322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Truth</a:t>
                      </a:r>
                      <a:endParaRPr lang="en-Z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20" marR="43220" marT="43220" marB="43220" anchor="ctr"/>
                </a:tc>
                <a:extLst>
                  <a:ext uri="{0D108BD9-81ED-4DB2-BD59-A6C34878D82A}">
                    <a16:rowId xmlns:a16="http://schemas.microsoft.com/office/drawing/2014/main" val="787560561"/>
                  </a:ext>
                </a:extLst>
              </a:tr>
              <a:tr h="198000">
                <a:tc gridSpan="2"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3220" marR="43220" marT="43220" marB="43220" anchor="ctr"/>
                </a:tc>
                <a:tc hMerge="1" v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3220" marR="43220" marT="43220" marB="432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Good loan</a:t>
                      </a:r>
                      <a:endParaRPr lang="en-ZA" sz="1200" b="1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Bad loan</a:t>
                      </a:r>
                      <a:endParaRPr lang="en-ZA" sz="1200" b="1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092756"/>
                  </a:ext>
                </a:extLst>
              </a:tr>
              <a:tr h="198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Classifier prediction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Good loan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</a:t>
                      </a:r>
                      <a:endParaRPr lang="en-ZA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41908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l" rtl="0" fontAlgn="ctr"/>
                      <a:endParaRPr lang="en-ZA" sz="10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20" marR="43220" marT="43220" marB="432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Bad loan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</a:t>
                      </a:r>
                      <a:endParaRPr lang="en-ZA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425</a:t>
                      </a:r>
                      <a:endParaRPr lang="en-ZA" sz="12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220" marR="43220" marT="43220" marB="432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631286"/>
                  </a:ext>
                </a:extLst>
              </a:tr>
            </a:tbl>
          </a:graphicData>
        </a:graphic>
      </p:graphicFrame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08A03F4-A20A-4F20-AAA3-5FEC4FB6A87E}"/>
              </a:ext>
            </a:extLst>
          </p:cNvPr>
          <p:cNvGrpSpPr/>
          <p:nvPr/>
        </p:nvGrpSpPr>
        <p:grpSpPr>
          <a:xfrm>
            <a:off x="21521418" y="5606574"/>
            <a:ext cx="1616834" cy="1227944"/>
            <a:chOff x="21521418" y="5606574"/>
            <a:chExt cx="1616834" cy="122794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FC844F9-9EF4-4B8A-B5D6-3F7568821F3D}"/>
                </a:ext>
              </a:extLst>
            </p:cNvPr>
            <p:cNvGrpSpPr/>
            <p:nvPr/>
          </p:nvGrpSpPr>
          <p:grpSpPr>
            <a:xfrm>
              <a:off x="21521418" y="5986774"/>
              <a:ext cx="855901" cy="826685"/>
              <a:chOff x="21521418" y="5986774"/>
              <a:chExt cx="855901" cy="826685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26384B0-020B-48DD-B5C6-C5CC694B7A23}"/>
                  </a:ext>
                </a:extLst>
              </p:cNvPr>
              <p:cNvSpPr txBox="1"/>
              <p:nvPr/>
            </p:nvSpPr>
            <p:spPr>
              <a:xfrm>
                <a:off x="21521418" y="6167128"/>
                <a:ext cx="855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Low false alarm rate</a:t>
                </a:r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760F7A5-B6F6-4955-B4B4-60722D5E8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33416" y="5986774"/>
                <a:ext cx="0" cy="4431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90FD5B7-E7FD-48F1-A1C2-91A08ACBBF1B}"/>
                </a:ext>
              </a:extLst>
            </p:cNvPr>
            <p:cNvGrpSpPr/>
            <p:nvPr/>
          </p:nvGrpSpPr>
          <p:grpSpPr>
            <a:xfrm>
              <a:off x="22386476" y="5606574"/>
              <a:ext cx="751776" cy="1227944"/>
              <a:chOff x="22386476" y="5606574"/>
              <a:chExt cx="751776" cy="1227944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FB29E2-647F-4058-987F-696EF8E49F1D}"/>
                  </a:ext>
                </a:extLst>
              </p:cNvPr>
              <p:cNvSpPr txBox="1"/>
              <p:nvPr/>
            </p:nvSpPr>
            <p:spPr>
              <a:xfrm>
                <a:off x="22466323" y="6188187"/>
                <a:ext cx="671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rgbClr val="24ABE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 miss rate</a:t>
                </a:r>
              </a:p>
            </p:txBody>
          </p: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0B6184AB-614E-49AD-8C0F-D830BD8B8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86476" y="5606574"/>
                <a:ext cx="0" cy="85329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F650E11-9232-401D-910E-90B240638FCA}"/>
              </a:ext>
            </a:extLst>
          </p:cNvPr>
          <p:cNvGrpSpPr/>
          <p:nvPr/>
        </p:nvGrpSpPr>
        <p:grpSpPr>
          <a:xfrm>
            <a:off x="21449450" y="9383409"/>
            <a:ext cx="1616834" cy="1391551"/>
            <a:chOff x="21521418" y="5606574"/>
            <a:chExt cx="1616834" cy="139155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4E53C41-D5DD-4942-8796-AB17CF3D6D65}"/>
                </a:ext>
              </a:extLst>
            </p:cNvPr>
            <p:cNvGrpSpPr/>
            <p:nvPr/>
          </p:nvGrpSpPr>
          <p:grpSpPr>
            <a:xfrm>
              <a:off x="21521418" y="5986774"/>
              <a:ext cx="855901" cy="1011351"/>
              <a:chOff x="21521418" y="5986774"/>
              <a:chExt cx="855901" cy="1011351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05C8E7D-00C7-4CAE-92F0-07DA516B8078}"/>
                  </a:ext>
                </a:extLst>
              </p:cNvPr>
              <p:cNvSpPr txBox="1"/>
              <p:nvPr/>
            </p:nvSpPr>
            <p:spPr>
              <a:xfrm>
                <a:off x="21521418" y="6167128"/>
                <a:ext cx="8559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 false alarm rate</a:t>
                </a:r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E7600CF-A655-461D-9839-A7A02C1CC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33416" y="5986774"/>
                <a:ext cx="0" cy="4431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AD786AC-CA6D-442B-AB18-81027E0A5C39}"/>
                </a:ext>
              </a:extLst>
            </p:cNvPr>
            <p:cNvGrpSpPr/>
            <p:nvPr/>
          </p:nvGrpSpPr>
          <p:grpSpPr>
            <a:xfrm>
              <a:off x="22386476" y="5606574"/>
              <a:ext cx="751776" cy="1227944"/>
              <a:chOff x="22386476" y="5606574"/>
              <a:chExt cx="751776" cy="1227944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FA1212F-5C72-4A87-B37D-6851AD3EACE6}"/>
                  </a:ext>
                </a:extLst>
              </p:cNvPr>
              <p:cNvSpPr txBox="1"/>
              <p:nvPr/>
            </p:nvSpPr>
            <p:spPr>
              <a:xfrm>
                <a:off x="22466323" y="6188187"/>
                <a:ext cx="671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rgbClr val="24ABE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Low miss rate</a:t>
                </a:r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8FD888A9-F27E-4CA4-A35C-D1232C31B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86476" y="5606574"/>
                <a:ext cx="0" cy="85329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C3F3379-CCD7-48B2-8A7A-DD641F4D2056}"/>
              </a:ext>
            </a:extLst>
          </p:cNvPr>
          <p:cNvGrpSpPr/>
          <p:nvPr/>
        </p:nvGrpSpPr>
        <p:grpSpPr>
          <a:xfrm>
            <a:off x="13754741" y="3651375"/>
            <a:ext cx="7037104" cy="8370008"/>
            <a:chOff x="13754741" y="3651375"/>
            <a:chExt cx="7037104" cy="837000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B5BBF0A-21C4-439C-B6F1-B19492DFA192}"/>
                </a:ext>
              </a:extLst>
            </p:cNvPr>
            <p:cNvGrpSpPr/>
            <p:nvPr/>
          </p:nvGrpSpPr>
          <p:grpSpPr>
            <a:xfrm>
              <a:off x="13861793" y="3651375"/>
              <a:ext cx="5829169" cy="4128153"/>
              <a:chOff x="14806757" y="3481282"/>
              <a:chExt cx="3899724" cy="2761742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4BE3C65-CC4D-48CD-BC2A-3B0DFDD6D1D9}"/>
                  </a:ext>
                </a:extLst>
              </p:cNvPr>
              <p:cNvSpPr txBox="1"/>
              <p:nvPr/>
            </p:nvSpPr>
            <p:spPr>
              <a:xfrm>
                <a:off x="17213322" y="3879135"/>
                <a:ext cx="1178076" cy="2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600" b="1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 threshold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0D25C1D2-6D39-41E0-AE83-A51ACF760C57}"/>
                  </a:ext>
                </a:extLst>
              </p:cNvPr>
              <p:cNvSpPr txBox="1"/>
              <p:nvPr/>
            </p:nvSpPr>
            <p:spPr>
              <a:xfrm>
                <a:off x="15387428" y="3481282"/>
                <a:ext cx="2117972" cy="39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6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Classifier ability to distinguish </a:t>
                </a:r>
                <a:r>
                  <a:rPr lang="en-ZA" sz="1600" b="1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good loan </a:t>
                </a:r>
                <a:r>
                  <a:rPr lang="en-ZA" sz="16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from </a:t>
                </a:r>
                <a:r>
                  <a:rPr lang="en-ZA" sz="1600" b="1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bad loan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06C66912-34F4-4681-9624-B32C23BD54A7}"/>
                  </a:ext>
                </a:extLst>
              </p:cNvPr>
              <p:cNvSpPr txBox="1"/>
              <p:nvPr/>
            </p:nvSpPr>
            <p:spPr>
              <a:xfrm>
                <a:off x="16331689" y="6013611"/>
                <a:ext cx="1657846" cy="2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b="1" dirty="0">
                    <a:solidFill>
                      <a:srgbClr val="00B0F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Classifier prediction</a:t>
                </a:r>
              </a:p>
            </p:txBody>
          </p:sp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53040588-9645-4BE1-B390-933152643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84338" y="4350476"/>
                <a:ext cx="2952347" cy="1312071"/>
              </a:xfrm>
              <a:prstGeom prst="rect">
                <a:avLst/>
              </a:prstGeom>
            </p:spPr>
          </p:pic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83D8545-7447-47FE-8B22-B7E5BB9A3319}"/>
                  </a:ext>
                </a:extLst>
              </p:cNvPr>
              <p:cNvCxnSpPr/>
              <p:nvPr/>
            </p:nvCxnSpPr>
            <p:spPr>
              <a:xfrm>
                <a:off x="17681298" y="4104427"/>
                <a:ext cx="0" cy="184937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452C39-9456-4DF7-A42D-952B867211B0}"/>
                  </a:ext>
                </a:extLst>
              </p:cNvPr>
              <p:cNvCxnSpPr/>
              <p:nvPr/>
            </p:nvCxnSpPr>
            <p:spPr>
              <a:xfrm flipH="1">
                <a:off x="16724584" y="4301582"/>
                <a:ext cx="95671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B67793C3-64CA-4E4D-967F-C0D283EE832B}"/>
                  </a:ext>
                </a:extLst>
              </p:cNvPr>
              <p:cNvSpPr txBox="1"/>
              <p:nvPr/>
            </p:nvSpPr>
            <p:spPr>
              <a:xfrm>
                <a:off x="16364360" y="4938264"/>
                <a:ext cx="724696" cy="555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Truth: Good loan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23BAD86-76B8-4E92-A61C-666CF6A11DB8}"/>
                  </a:ext>
                </a:extLst>
              </p:cNvPr>
              <p:cNvSpPr txBox="1"/>
              <p:nvPr/>
            </p:nvSpPr>
            <p:spPr>
              <a:xfrm>
                <a:off x="17336410" y="4938264"/>
                <a:ext cx="686265" cy="555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Truth: Bad loan</a:t>
                </a:r>
              </a:p>
            </p:txBody>
          </p: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07C43E71-4A48-420E-90DD-2183189BFF6C}"/>
                  </a:ext>
                </a:extLst>
              </p:cNvPr>
              <p:cNvCxnSpPr/>
              <p:nvPr/>
            </p:nvCxnSpPr>
            <p:spPr>
              <a:xfrm flipH="1">
                <a:off x="15684338" y="5755198"/>
                <a:ext cx="18660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6A1504FD-5E32-4167-8F9F-EF4061EFCB98}"/>
                  </a:ext>
                </a:extLst>
              </p:cNvPr>
              <p:cNvCxnSpPr/>
              <p:nvPr/>
            </p:nvCxnSpPr>
            <p:spPr>
              <a:xfrm>
                <a:off x="17822733" y="5755198"/>
                <a:ext cx="81395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3246199-6446-49CD-BC91-7C27FD2F4853}"/>
                  </a:ext>
                </a:extLst>
              </p:cNvPr>
              <p:cNvSpPr txBox="1"/>
              <p:nvPr/>
            </p:nvSpPr>
            <p:spPr>
              <a:xfrm>
                <a:off x="16274455" y="5751346"/>
                <a:ext cx="920079" cy="2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b="1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Good loan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A53CFB5E-8C1C-4F70-9D93-9B1F2A8D55C5}"/>
                  </a:ext>
                </a:extLst>
              </p:cNvPr>
              <p:cNvSpPr txBox="1"/>
              <p:nvPr/>
            </p:nvSpPr>
            <p:spPr>
              <a:xfrm>
                <a:off x="17914761" y="5751346"/>
                <a:ext cx="791720" cy="2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b="1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Bad loan</a:t>
                </a:r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D7CAA403-B9DC-4D48-9635-80A74EE3A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4007" y="3919319"/>
                <a:ext cx="960577" cy="3413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D70A7DF-97EC-46CF-B23A-15864AD5C49C}"/>
                  </a:ext>
                </a:extLst>
              </p:cNvPr>
              <p:cNvSpPr txBox="1"/>
              <p:nvPr/>
            </p:nvSpPr>
            <p:spPr>
              <a:xfrm rot="16200000">
                <a:off x="15047023" y="5036311"/>
                <a:ext cx="797166" cy="2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b="1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Number</a:t>
                </a: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BE46166-C12E-4D8A-B3EC-80A2E372BF16}"/>
                  </a:ext>
                </a:extLst>
              </p:cNvPr>
              <p:cNvCxnSpPr>
                <a:cxnSpLocks/>
                <a:endCxn id="185" idx="0"/>
              </p:cNvCxnSpPr>
              <p:nvPr/>
            </p:nvCxnSpPr>
            <p:spPr>
              <a:xfrm flipH="1">
                <a:off x="15635680" y="4260694"/>
                <a:ext cx="10772" cy="175583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131B227-9CFD-4571-9159-D9F297175CF0}"/>
                  </a:ext>
                </a:extLst>
              </p:cNvPr>
              <p:cNvSpPr txBox="1"/>
              <p:nvPr/>
            </p:nvSpPr>
            <p:spPr>
              <a:xfrm>
                <a:off x="14806757" y="6016531"/>
                <a:ext cx="1657846" cy="22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600" dirty="0">
                    <a:solidFill>
                      <a:srgbClr val="A6A6A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</a:t>
                </a:r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FBE7697-05B6-476E-917E-90B5F8FFDE74}"/>
                  </a:ext>
                </a:extLst>
              </p:cNvPr>
              <p:cNvCxnSpPr>
                <a:cxnSpLocks/>
                <a:stCxn id="185" idx="0"/>
              </p:cNvCxnSpPr>
              <p:nvPr/>
            </p:nvCxnSpPr>
            <p:spPr>
              <a:xfrm>
                <a:off x="15635681" y="6016531"/>
                <a:ext cx="3054471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B7282C8-3DB6-4D96-B7A5-D4C33A4D59C9}"/>
                </a:ext>
              </a:extLst>
            </p:cNvPr>
            <p:cNvGrpSpPr/>
            <p:nvPr/>
          </p:nvGrpSpPr>
          <p:grpSpPr>
            <a:xfrm>
              <a:off x="13754741" y="8419182"/>
              <a:ext cx="7037104" cy="3602201"/>
              <a:chOff x="14806757" y="6386563"/>
              <a:chExt cx="4602376" cy="2355896"/>
            </a:xfrm>
          </p:grpSpPr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1D887E91-F090-41F2-BDE0-A634B474D01C}"/>
                  </a:ext>
                </a:extLst>
              </p:cNvPr>
              <p:cNvCxnSpPr/>
              <p:nvPr/>
            </p:nvCxnSpPr>
            <p:spPr>
              <a:xfrm flipH="1">
                <a:off x="15684340" y="8262626"/>
                <a:ext cx="12690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0AD5B60-339D-4763-B5B6-1B9DBECD20A6}"/>
                  </a:ext>
                </a:extLst>
              </p:cNvPr>
              <p:cNvGrpSpPr/>
              <p:nvPr/>
            </p:nvGrpSpPr>
            <p:grpSpPr>
              <a:xfrm>
                <a:off x="14806757" y="6386563"/>
                <a:ext cx="4602376" cy="2355896"/>
                <a:chOff x="14806757" y="6386563"/>
                <a:chExt cx="4602376" cy="2355896"/>
              </a:xfrm>
            </p:grpSpPr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21071C5F-DBEE-4DA9-8189-7B28D359D6D0}"/>
                    </a:ext>
                  </a:extLst>
                </p:cNvPr>
                <p:cNvCxnSpPr/>
                <p:nvPr/>
              </p:nvCxnSpPr>
              <p:spPr>
                <a:xfrm>
                  <a:off x="17202941" y="8262626"/>
                  <a:ext cx="143374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5DC0FC03-8298-495E-8D65-C9D3B54088EB}"/>
                    </a:ext>
                  </a:extLst>
                </p:cNvPr>
                <p:cNvGrpSpPr/>
                <p:nvPr/>
              </p:nvGrpSpPr>
              <p:grpSpPr>
                <a:xfrm>
                  <a:off x="14806757" y="6386563"/>
                  <a:ext cx="4602376" cy="2355896"/>
                  <a:chOff x="14806757" y="6386563"/>
                  <a:chExt cx="4602376" cy="2355896"/>
                </a:xfrm>
              </p:grpSpPr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05DB5CDB-0188-4156-80A1-CE7A6BCE8ED6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0201" y="6386563"/>
                    <a:ext cx="1076719" cy="221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ZA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Low threshold</a:t>
                    </a:r>
                  </a:p>
                </p:txBody>
              </p: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449BDC3C-7C36-4C05-B343-D13BF8FD1FF0}"/>
                      </a:ext>
                    </a:extLst>
                  </p:cNvPr>
                  <p:cNvSpPr txBox="1"/>
                  <p:nvPr/>
                </p:nvSpPr>
                <p:spPr>
                  <a:xfrm>
                    <a:off x="16331689" y="8521039"/>
                    <a:ext cx="1657846" cy="221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b="1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Classifier prediction</a:t>
                    </a:r>
                  </a:p>
                </p:txBody>
              </p:sp>
              <p:pic>
                <p:nvPicPr>
                  <p:cNvPr id="159" name="Picture 158">
                    <a:extLst>
                      <a:ext uri="{FF2B5EF4-FFF2-40B4-BE49-F238E27FC236}">
                        <a16:creationId xmlns:a16="http://schemas.microsoft.com/office/drawing/2014/main" id="{465E5D49-DC29-416C-98DE-E1DD9EEF12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5684338" y="6857904"/>
                    <a:ext cx="2952347" cy="1312071"/>
                  </a:xfrm>
                  <a:prstGeom prst="rect">
                    <a:avLst/>
                  </a:prstGeom>
                </p:spPr>
              </p:pic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743412E-867E-450F-8DA9-83897671E131}"/>
                      </a:ext>
                    </a:extLst>
                  </p:cNvPr>
                  <p:cNvCxnSpPr/>
                  <p:nvPr/>
                </p:nvCxnSpPr>
                <p:spPr>
                  <a:xfrm>
                    <a:off x="17078177" y="6611855"/>
                    <a:ext cx="0" cy="184937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DD8207C2-2D88-45D7-A3DB-536A17845133}"/>
                      </a:ext>
                    </a:extLst>
                  </p:cNvPr>
                  <p:cNvSpPr txBox="1"/>
                  <p:nvPr/>
                </p:nvSpPr>
                <p:spPr>
                  <a:xfrm>
                    <a:off x="16340830" y="7460353"/>
                    <a:ext cx="724696" cy="543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Truth: Good loan</a:t>
                    </a:r>
                  </a:p>
                </p:txBody>
              </p:sp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0FE3FB87-3EC6-4437-B1E1-AAEBD9BC8CAF}"/>
                      </a:ext>
                    </a:extLst>
                  </p:cNvPr>
                  <p:cNvSpPr txBox="1"/>
                  <p:nvPr/>
                </p:nvSpPr>
                <p:spPr>
                  <a:xfrm>
                    <a:off x="17337200" y="7471854"/>
                    <a:ext cx="686265" cy="543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Truth: Bad loan</a:t>
                    </a:r>
                  </a:p>
                </p:txBody>
              </p:sp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8B939116-4BE2-4F33-A370-A8EFF22A3240}"/>
                      </a:ext>
                    </a:extLst>
                  </p:cNvPr>
                  <p:cNvSpPr txBox="1"/>
                  <p:nvPr/>
                </p:nvSpPr>
                <p:spPr>
                  <a:xfrm>
                    <a:off x="15982623" y="8258774"/>
                    <a:ext cx="802029" cy="221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Good loan</a:t>
                    </a:r>
                  </a:p>
                </p:txBody>
              </p:sp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D6A1486-B435-496C-B4D7-B1644D07D6A7}"/>
                      </a:ext>
                    </a:extLst>
                  </p:cNvPr>
                  <p:cNvSpPr txBox="1"/>
                  <p:nvPr/>
                </p:nvSpPr>
                <p:spPr>
                  <a:xfrm>
                    <a:off x="17564162" y="8258774"/>
                    <a:ext cx="718897" cy="221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Bad loan</a:t>
                    </a:r>
                  </a:p>
                </p:txBody>
              </p:sp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1EBE2378-093D-4CB3-B7B1-D15A77492CC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5129375" y="7310984"/>
                    <a:ext cx="797166" cy="221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Number</a:t>
                    </a:r>
                  </a:p>
                </p:txBody>
              </p: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14B3C51D-1107-43BB-9D8E-1E9A493418F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635680" y="6768122"/>
                    <a:ext cx="10772" cy="1755837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64F3504F-D550-4BA7-9305-D2037557211E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6757" y="8485859"/>
                    <a:ext cx="1657846" cy="221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792BC4C2-BB6A-46C5-A8F0-D335E0E2D079}"/>
                      </a:ext>
                    </a:extLst>
                  </p:cNvPr>
                  <p:cNvSpPr txBox="1"/>
                  <p:nvPr/>
                </p:nvSpPr>
                <p:spPr>
                  <a:xfrm>
                    <a:off x="17751287" y="8500344"/>
                    <a:ext cx="1657846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Z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48BABAE1-DA13-4913-A088-2869D12550D9}"/>
                      </a:ext>
                    </a:extLst>
                  </p:cNvPr>
                  <p:cNvCxnSpPr/>
                  <p:nvPr/>
                </p:nvCxnSpPr>
                <p:spPr>
                  <a:xfrm>
                    <a:off x="15635680" y="8523959"/>
                    <a:ext cx="3054471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256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10029990" y="738196"/>
            <a:ext cx="444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Visualising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A2D78E7-DE0E-45DF-A63E-D8E1258A0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86" y="2748763"/>
            <a:ext cx="18516828" cy="87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46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7400306" y="738196"/>
            <a:ext cx="9700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improvement over time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32B0EB1-D103-4544-8602-80BA329E6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811522"/>
              </p:ext>
            </p:extLst>
          </p:nvPr>
        </p:nvGraphicFramePr>
        <p:xfrm>
          <a:off x="1412427" y="2378472"/>
          <a:ext cx="6869309" cy="485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ABF5E67-DE4E-4451-B394-1DC6FC428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562611"/>
              </p:ext>
            </p:extLst>
          </p:nvPr>
        </p:nvGraphicFramePr>
        <p:xfrm>
          <a:off x="8281736" y="2378472"/>
          <a:ext cx="7328622" cy="485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2A4940A-2380-45A4-A03C-3D5017955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350978"/>
              </p:ext>
            </p:extLst>
          </p:nvPr>
        </p:nvGraphicFramePr>
        <p:xfrm>
          <a:off x="803903" y="7360678"/>
          <a:ext cx="6769852" cy="485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032876A-BE5A-44D3-848A-8F6B99BE9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652652"/>
              </p:ext>
            </p:extLst>
          </p:nvPr>
        </p:nvGraphicFramePr>
        <p:xfrm>
          <a:off x="7660355" y="7360678"/>
          <a:ext cx="7196968" cy="485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A54ECED-076C-4646-B291-A07E2EB7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883792"/>
              </p:ext>
            </p:extLst>
          </p:nvPr>
        </p:nvGraphicFramePr>
        <p:xfrm>
          <a:off x="15826355" y="4736476"/>
          <a:ext cx="7138868" cy="485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F49C94C-F1D7-4002-8D93-FA85C3BD46F6}"/>
              </a:ext>
            </a:extLst>
          </p:cNvPr>
          <p:cNvGrpSpPr/>
          <p:nvPr/>
        </p:nvGrpSpPr>
        <p:grpSpPr>
          <a:xfrm>
            <a:off x="16704472" y="9497078"/>
            <a:ext cx="1004828" cy="338554"/>
            <a:chOff x="16685918" y="6948359"/>
            <a:chExt cx="1004828" cy="3385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970CD-9AA3-4B83-8C00-3A3C9533552A}"/>
                </a:ext>
              </a:extLst>
            </p:cNvPr>
            <p:cNvSpPr/>
            <p:nvPr/>
          </p:nvSpPr>
          <p:spPr>
            <a:xfrm>
              <a:off x="16685918" y="6996898"/>
              <a:ext cx="241477" cy="24147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7198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F4C40-72E4-4EB3-AAEA-BC5BD0C5CDF3}"/>
                </a:ext>
              </a:extLst>
            </p:cNvPr>
            <p:cNvSpPr txBox="1"/>
            <p:nvPr/>
          </p:nvSpPr>
          <p:spPr>
            <a:xfrm>
              <a:off x="16927395" y="6948359"/>
              <a:ext cx="763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Jessie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2E18F8-B013-4F7F-8371-55457B4E5875}"/>
              </a:ext>
            </a:extLst>
          </p:cNvPr>
          <p:cNvGrpSpPr/>
          <p:nvPr/>
        </p:nvGrpSpPr>
        <p:grpSpPr>
          <a:xfrm>
            <a:off x="18065543" y="9490902"/>
            <a:ext cx="1868653" cy="338554"/>
            <a:chOff x="16685918" y="7566092"/>
            <a:chExt cx="1868653" cy="33855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05F0D3-2104-4A9F-9E83-54CB511C87B9}"/>
                </a:ext>
              </a:extLst>
            </p:cNvPr>
            <p:cNvSpPr/>
            <p:nvPr/>
          </p:nvSpPr>
          <p:spPr>
            <a:xfrm>
              <a:off x="16685918" y="7614631"/>
              <a:ext cx="241477" cy="24147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71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3CFD0B-DA3C-4338-A3F8-43EFD6185E8A}"/>
                </a:ext>
              </a:extLst>
            </p:cNvPr>
            <p:cNvSpPr txBox="1"/>
            <p:nvPr/>
          </p:nvSpPr>
          <p:spPr>
            <a:xfrm>
              <a:off x="16927395" y="7566092"/>
              <a:ext cx="162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Control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3596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30B0E9-DD4B-4074-B2A8-B27BC96E0319}"/>
              </a:ext>
            </a:extLst>
          </p:cNvPr>
          <p:cNvSpPr txBox="1"/>
          <p:nvPr/>
        </p:nvSpPr>
        <p:spPr>
          <a:xfrm>
            <a:off x="6954936" y="738196"/>
            <a:ext cx="10590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Dexter – AI based fraud detection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FE557-F37C-423D-AE55-921004D85D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04" y="3171538"/>
            <a:ext cx="4438242" cy="1775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0DEF6-D262-428A-9B1F-5CD0A43D8B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62" y="5613174"/>
            <a:ext cx="9030927" cy="67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3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E44776C-DE84-41E6-83D1-B4C9A43AF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964"/>
            <a:ext cx="24377650" cy="9675731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0FE07B-FBED-426A-8F5D-0828A1460E94}"/>
              </a:ext>
            </a:extLst>
          </p:cNvPr>
          <p:cNvSpPr txBox="1"/>
          <p:nvPr/>
        </p:nvSpPr>
        <p:spPr>
          <a:xfrm>
            <a:off x="22775577" y="818652"/>
            <a:ext cx="545587" cy="553961"/>
          </a:xfrm>
          <a:prstGeom prst="rect">
            <a:avLst/>
          </a:prstGeom>
          <a:noFill/>
          <a:ln>
            <a:noFill/>
          </a:ln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18</a:t>
            </a:fld>
            <a:endParaRPr lang="id-ID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D8E44F-4A05-4390-A222-855A460A35D1}"/>
              </a:ext>
            </a:extLst>
          </p:cNvPr>
          <p:cNvSpPr/>
          <p:nvPr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75AD6-5A6F-4B4E-9C9A-39CC7C48D92F}"/>
              </a:ext>
            </a:extLst>
          </p:cNvPr>
          <p:cNvSpPr txBox="1"/>
          <p:nvPr/>
        </p:nvSpPr>
        <p:spPr>
          <a:xfrm>
            <a:off x="17192936" y="7327255"/>
            <a:ext cx="5552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for Innovation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E5AAB4-D8C9-4F4D-BBCC-DFC1B0007FCE}"/>
              </a:ext>
            </a:extLst>
          </p:cNvPr>
          <p:cNvCxnSpPr/>
          <p:nvPr/>
        </p:nvCxnSpPr>
        <p:spPr>
          <a:xfrm rot="5400000">
            <a:off x="19968952" y="8118061"/>
            <a:ext cx="0" cy="131340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3520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0428811" y="12834348"/>
            <a:ext cx="3756263" cy="664000"/>
            <a:chOff x="10286966" y="6450684"/>
            <a:chExt cx="1775993" cy="313944"/>
          </a:xfrm>
        </p:grpSpPr>
        <p:pic>
          <p:nvPicPr>
            <p:cNvPr id="88" name="Picture 87" descr="logo klein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66" y="6450684"/>
              <a:ext cx="1085088" cy="31394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1367043" y="6544643"/>
              <a:ext cx="695916" cy="19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15" dirty="0">
                  <a:solidFill>
                    <a:schemeClr val="bg1">
                      <a:lumMod val="75000"/>
                    </a:schemeClr>
                  </a:solidFill>
                  <a:latin typeface="Open Sans"/>
                  <a:cs typeface="Open Sans"/>
                </a:rPr>
                <a:t>|  Page 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CEFA6A9-43B1-4413-921B-5130C96233F3}"/>
              </a:ext>
            </a:extLst>
          </p:cNvPr>
          <p:cNvGrpSpPr/>
          <p:nvPr/>
        </p:nvGrpSpPr>
        <p:grpSpPr>
          <a:xfrm>
            <a:off x="1443935" y="2500738"/>
            <a:ext cx="5431875" cy="9368099"/>
            <a:chOff x="1443935" y="2500738"/>
            <a:chExt cx="5431875" cy="9368099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91F1A06-7B5B-4EC7-8BD2-0EC3AE9D9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539" y="7452778"/>
              <a:ext cx="2701271" cy="4409022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B2DBEAE-DE49-4754-BA75-385DE54C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935" y="7459816"/>
              <a:ext cx="2701271" cy="440902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55B780C-879F-4BCA-BB0D-0873C890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539" y="2500738"/>
              <a:ext cx="2701271" cy="440902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EB3D97E-5738-4546-ADFD-4152646F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935" y="2533605"/>
              <a:ext cx="2701271" cy="4409020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C7457DE-0E7A-4ACD-9361-93C94D174ACB}"/>
              </a:ext>
            </a:extLst>
          </p:cNvPr>
          <p:cNvSpPr txBox="1"/>
          <p:nvPr/>
        </p:nvSpPr>
        <p:spPr>
          <a:xfrm>
            <a:off x="10890778" y="738196"/>
            <a:ext cx="2596095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Haraka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A2D311C-C7F7-4601-B788-7FEA59510EDF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3F7E2-F18D-4607-B6AD-8C95A2EB00DC}"/>
              </a:ext>
            </a:extLst>
          </p:cNvPr>
          <p:cNvGrpSpPr/>
          <p:nvPr/>
        </p:nvGrpSpPr>
        <p:grpSpPr>
          <a:xfrm>
            <a:off x="7493446" y="4413956"/>
            <a:ext cx="13907761" cy="3930832"/>
            <a:chOff x="8496581" y="4840330"/>
            <a:chExt cx="13907761" cy="3930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6E7CB9-E7FC-4CD7-8726-092CB62B6D03}"/>
                </a:ext>
              </a:extLst>
            </p:cNvPr>
            <p:cNvSpPr/>
            <p:nvPr/>
          </p:nvSpPr>
          <p:spPr>
            <a:xfrm>
              <a:off x="9406085" y="7755499"/>
              <a:ext cx="129982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3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 point system rewards clients that display positive repayment behaviour, and incentivises clients to share the app with friends.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72CDBD-36F7-43E0-BC3E-A7D1AE83936E}"/>
                </a:ext>
              </a:extLst>
            </p:cNvPr>
            <p:cNvGrpSpPr/>
            <p:nvPr/>
          </p:nvGrpSpPr>
          <p:grpSpPr>
            <a:xfrm>
              <a:off x="8504201" y="4874836"/>
              <a:ext cx="585290" cy="553998"/>
              <a:chOff x="8239986" y="7392389"/>
              <a:chExt cx="585290" cy="553998"/>
            </a:xfrm>
          </p:grpSpPr>
          <p:sp>
            <p:nvSpPr>
              <p:cNvPr id="99" name="Freeform 3">
                <a:extLst>
                  <a:ext uri="{FF2B5EF4-FFF2-40B4-BE49-F238E27FC236}">
                    <a16:creationId xmlns:a16="http://schemas.microsoft.com/office/drawing/2014/main" id="{F0CD5D7A-1612-4EA6-9007-0F95D7B0622A}"/>
                  </a:ext>
                </a:extLst>
              </p:cNvPr>
              <p:cNvSpPr/>
              <p:nvPr/>
            </p:nvSpPr>
            <p:spPr>
              <a:xfrm>
                <a:off x="8239986" y="7401651"/>
                <a:ext cx="535474" cy="535474"/>
              </a:xfrm>
              <a:custGeom>
                <a:avLst/>
                <a:gdLst>
                  <a:gd name="connsiteX0" fmla="*/ 0 w 6583680"/>
                  <a:gd name="connsiteY0" fmla="*/ 3291840 h 6583680"/>
                  <a:gd name="connsiteX1" fmla="*/ 3291840 w 6583680"/>
                  <a:gd name="connsiteY1" fmla="*/ 0 h 6583680"/>
                  <a:gd name="connsiteX2" fmla="*/ 6583680 w 6583680"/>
                  <a:gd name="connsiteY2" fmla="*/ 3291840 h 6583680"/>
                  <a:gd name="connsiteX3" fmla="*/ 3291840 w 6583680"/>
                  <a:gd name="connsiteY3" fmla="*/ 6583680 h 6583680"/>
                  <a:gd name="connsiteX4" fmla="*/ 0 w 6583680"/>
                  <a:gd name="connsiteY4" fmla="*/ 3291840 h 658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3680" h="6583680">
                    <a:moveTo>
                      <a:pt x="0" y="3291840"/>
                    </a:moveTo>
                    <a:cubicBezTo>
                      <a:pt x="0" y="1473807"/>
                      <a:pt x="1473807" y="0"/>
                      <a:pt x="3291840" y="0"/>
                    </a:cubicBezTo>
                    <a:cubicBezTo>
                      <a:pt x="5109873" y="0"/>
                      <a:pt x="6583680" y="1473807"/>
                      <a:pt x="6583680" y="3291840"/>
                    </a:cubicBezTo>
                    <a:cubicBezTo>
                      <a:pt x="6583680" y="5109873"/>
                      <a:pt x="5109873" y="6583680"/>
                      <a:pt x="3291840" y="6583680"/>
                    </a:cubicBezTo>
                    <a:cubicBezTo>
                      <a:pt x="1473807" y="6583680"/>
                      <a:pt x="0" y="5109873"/>
                      <a:pt x="0" y="3291840"/>
                    </a:cubicBezTo>
                    <a:close/>
                  </a:path>
                </a:pathLst>
              </a:custGeom>
              <a:solidFill>
                <a:srgbClr val="71DFC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877824" tIns="1152144" rIns="877824" bIns="2468880" numCol="1" spcCol="1270" anchor="ctr" anchorCtr="0">
                <a:noAutofit/>
              </a:bodyPr>
              <a:lstStyle/>
              <a:p>
                <a:pPr lvl="0" algn="ctr" defTabSz="2667000">
                  <a:lnSpc>
                    <a:spcPct val="7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sz="6000" kern="1200" spc="-40" baseline="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1121330-D31F-4826-B369-F94BCCACCA57}"/>
                  </a:ext>
                </a:extLst>
              </p:cNvPr>
              <p:cNvSpPr/>
              <p:nvPr/>
            </p:nvSpPr>
            <p:spPr>
              <a:xfrm>
                <a:off x="8302691" y="7392389"/>
                <a:ext cx="52258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sz="3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FA83E90-8DD8-4956-A4C2-FE255F0E4AA5}"/>
                </a:ext>
              </a:extLst>
            </p:cNvPr>
            <p:cNvGrpSpPr/>
            <p:nvPr/>
          </p:nvGrpSpPr>
          <p:grpSpPr>
            <a:xfrm>
              <a:off x="8496581" y="5884824"/>
              <a:ext cx="588264" cy="553998"/>
              <a:chOff x="8251299" y="8470817"/>
              <a:chExt cx="588264" cy="553998"/>
            </a:xfrm>
          </p:grpSpPr>
          <p:sp>
            <p:nvSpPr>
              <p:cNvPr id="102" name="Freeform 3">
                <a:extLst>
                  <a:ext uri="{FF2B5EF4-FFF2-40B4-BE49-F238E27FC236}">
                    <a16:creationId xmlns:a16="http://schemas.microsoft.com/office/drawing/2014/main" id="{8E42E48A-8FE7-4F7A-B6E2-95073AABA4B2}"/>
                  </a:ext>
                </a:extLst>
              </p:cNvPr>
              <p:cNvSpPr/>
              <p:nvPr/>
            </p:nvSpPr>
            <p:spPr>
              <a:xfrm>
                <a:off x="8251299" y="8489772"/>
                <a:ext cx="522585" cy="522585"/>
              </a:xfrm>
              <a:custGeom>
                <a:avLst/>
                <a:gdLst>
                  <a:gd name="connsiteX0" fmla="*/ 0 w 6583680"/>
                  <a:gd name="connsiteY0" fmla="*/ 3291840 h 6583680"/>
                  <a:gd name="connsiteX1" fmla="*/ 3291840 w 6583680"/>
                  <a:gd name="connsiteY1" fmla="*/ 0 h 6583680"/>
                  <a:gd name="connsiteX2" fmla="*/ 6583680 w 6583680"/>
                  <a:gd name="connsiteY2" fmla="*/ 3291840 h 6583680"/>
                  <a:gd name="connsiteX3" fmla="*/ 3291840 w 6583680"/>
                  <a:gd name="connsiteY3" fmla="*/ 6583680 h 6583680"/>
                  <a:gd name="connsiteX4" fmla="*/ 0 w 6583680"/>
                  <a:gd name="connsiteY4" fmla="*/ 3291840 h 658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3680" h="6583680">
                    <a:moveTo>
                      <a:pt x="0" y="3291840"/>
                    </a:moveTo>
                    <a:cubicBezTo>
                      <a:pt x="0" y="1473807"/>
                      <a:pt x="1473807" y="0"/>
                      <a:pt x="3291840" y="0"/>
                    </a:cubicBezTo>
                    <a:cubicBezTo>
                      <a:pt x="5109873" y="0"/>
                      <a:pt x="6583680" y="1473807"/>
                      <a:pt x="6583680" y="3291840"/>
                    </a:cubicBezTo>
                    <a:cubicBezTo>
                      <a:pt x="6583680" y="5109873"/>
                      <a:pt x="5109873" y="6583680"/>
                      <a:pt x="3291840" y="6583680"/>
                    </a:cubicBezTo>
                    <a:cubicBezTo>
                      <a:pt x="1473807" y="6583680"/>
                      <a:pt x="0" y="5109873"/>
                      <a:pt x="0" y="3291840"/>
                    </a:cubicBezTo>
                    <a:close/>
                  </a:path>
                </a:pathLst>
              </a:custGeom>
              <a:solidFill>
                <a:srgbClr val="71DFC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877824" tIns="1152144" rIns="877824" bIns="2468880" numCol="1" spcCol="1270" anchor="ctr" anchorCtr="0">
                <a:noAutofit/>
              </a:bodyPr>
              <a:lstStyle/>
              <a:p>
                <a:pPr lvl="0" algn="ctr" defTabSz="2667000">
                  <a:lnSpc>
                    <a:spcPct val="7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sz="6000" kern="1200" spc="-40" baseline="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F388C63-C73A-4027-B2BE-769705CF332D}"/>
                  </a:ext>
                </a:extLst>
              </p:cNvPr>
              <p:cNvSpPr/>
              <p:nvPr/>
            </p:nvSpPr>
            <p:spPr>
              <a:xfrm>
                <a:off x="8316978" y="8470817"/>
                <a:ext cx="52258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sz="3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C2E718D-0341-4987-A019-8A81992C21AB}"/>
                </a:ext>
              </a:extLst>
            </p:cNvPr>
            <p:cNvGrpSpPr/>
            <p:nvPr/>
          </p:nvGrpSpPr>
          <p:grpSpPr>
            <a:xfrm>
              <a:off x="8503962" y="6935305"/>
              <a:ext cx="597989" cy="553998"/>
              <a:chOff x="8239986" y="9401085"/>
              <a:chExt cx="597989" cy="553998"/>
            </a:xfrm>
          </p:grpSpPr>
          <p:sp>
            <p:nvSpPr>
              <p:cNvPr id="108" name="Freeform 3">
                <a:extLst>
                  <a:ext uri="{FF2B5EF4-FFF2-40B4-BE49-F238E27FC236}">
                    <a16:creationId xmlns:a16="http://schemas.microsoft.com/office/drawing/2014/main" id="{3B29B313-38A7-4ECF-AAF0-822FD1709A9C}"/>
                  </a:ext>
                </a:extLst>
              </p:cNvPr>
              <p:cNvSpPr/>
              <p:nvPr/>
            </p:nvSpPr>
            <p:spPr>
              <a:xfrm>
                <a:off x="8239986" y="9419323"/>
                <a:ext cx="535474" cy="535474"/>
              </a:xfrm>
              <a:custGeom>
                <a:avLst/>
                <a:gdLst>
                  <a:gd name="connsiteX0" fmla="*/ 0 w 6583680"/>
                  <a:gd name="connsiteY0" fmla="*/ 3291840 h 6583680"/>
                  <a:gd name="connsiteX1" fmla="*/ 3291840 w 6583680"/>
                  <a:gd name="connsiteY1" fmla="*/ 0 h 6583680"/>
                  <a:gd name="connsiteX2" fmla="*/ 6583680 w 6583680"/>
                  <a:gd name="connsiteY2" fmla="*/ 3291840 h 6583680"/>
                  <a:gd name="connsiteX3" fmla="*/ 3291840 w 6583680"/>
                  <a:gd name="connsiteY3" fmla="*/ 6583680 h 6583680"/>
                  <a:gd name="connsiteX4" fmla="*/ 0 w 6583680"/>
                  <a:gd name="connsiteY4" fmla="*/ 3291840 h 658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3680" h="6583680">
                    <a:moveTo>
                      <a:pt x="0" y="3291840"/>
                    </a:moveTo>
                    <a:cubicBezTo>
                      <a:pt x="0" y="1473807"/>
                      <a:pt x="1473807" y="0"/>
                      <a:pt x="3291840" y="0"/>
                    </a:cubicBezTo>
                    <a:cubicBezTo>
                      <a:pt x="5109873" y="0"/>
                      <a:pt x="6583680" y="1473807"/>
                      <a:pt x="6583680" y="3291840"/>
                    </a:cubicBezTo>
                    <a:cubicBezTo>
                      <a:pt x="6583680" y="5109873"/>
                      <a:pt x="5109873" y="6583680"/>
                      <a:pt x="3291840" y="6583680"/>
                    </a:cubicBezTo>
                    <a:cubicBezTo>
                      <a:pt x="1473807" y="6583680"/>
                      <a:pt x="0" y="5109873"/>
                      <a:pt x="0" y="3291840"/>
                    </a:cubicBezTo>
                    <a:close/>
                  </a:path>
                </a:pathLst>
              </a:custGeom>
              <a:solidFill>
                <a:srgbClr val="71DFC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877824" tIns="1152144" rIns="877824" bIns="2468880" numCol="1" spcCol="1270" anchor="ctr" anchorCtr="0">
                <a:noAutofit/>
              </a:bodyPr>
              <a:lstStyle/>
              <a:p>
                <a:pPr lvl="0" algn="ctr" defTabSz="2667000">
                  <a:lnSpc>
                    <a:spcPct val="7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sz="6000" kern="1200" spc="-40" baseline="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F0D71DD-C835-4E82-AC89-A7B243D9722D}"/>
                  </a:ext>
                </a:extLst>
              </p:cNvPr>
              <p:cNvSpPr/>
              <p:nvPr/>
            </p:nvSpPr>
            <p:spPr>
              <a:xfrm>
                <a:off x="8315390" y="9401085"/>
                <a:ext cx="52258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sz="3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A1AE9D-0A88-4EF4-9619-2F61777297CB}"/>
                </a:ext>
              </a:extLst>
            </p:cNvPr>
            <p:cNvGrpSpPr/>
            <p:nvPr/>
          </p:nvGrpSpPr>
          <p:grpSpPr>
            <a:xfrm>
              <a:off x="8496581" y="7986331"/>
              <a:ext cx="585289" cy="553998"/>
              <a:chOff x="8239986" y="10347091"/>
              <a:chExt cx="585289" cy="553998"/>
            </a:xfrm>
          </p:grpSpPr>
          <p:sp>
            <p:nvSpPr>
              <p:cNvPr id="112" name="Freeform 3">
                <a:extLst>
                  <a:ext uri="{FF2B5EF4-FFF2-40B4-BE49-F238E27FC236}">
                    <a16:creationId xmlns:a16="http://schemas.microsoft.com/office/drawing/2014/main" id="{58402437-C167-42CA-A182-51D64EE38D8E}"/>
                  </a:ext>
                </a:extLst>
              </p:cNvPr>
              <p:cNvSpPr/>
              <p:nvPr/>
            </p:nvSpPr>
            <p:spPr>
              <a:xfrm>
                <a:off x="8239986" y="10361762"/>
                <a:ext cx="535474" cy="535474"/>
              </a:xfrm>
              <a:custGeom>
                <a:avLst/>
                <a:gdLst>
                  <a:gd name="connsiteX0" fmla="*/ 0 w 6583680"/>
                  <a:gd name="connsiteY0" fmla="*/ 3291840 h 6583680"/>
                  <a:gd name="connsiteX1" fmla="*/ 3291840 w 6583680"/>
                  <a:gd name="connsiteY1" fmla="*/ 0 h 6583680"/>
                  <a:gd name="connsiteX2" fmla="*/ 6583680 w 6583680"/>
                  <a:gd name="connsiteY2" fmla="*/ 3291840 h 6583680"/>
                  <a:gd name="connsiteX3" fmla="*/ 3291840 w 6583680"/>
                  <a:gd name="connsiteY3" fmla="*/ 6583680 h 6583680"/>
                  <a:gd name="connsiteX4" fmla="*/ 0 w 6583680"/>
                  <a:gd name="connsiteY4" fmla="*/ 3291840 h 658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3680" h="6583680">
                    <a:moveTo>
                      <a:pt x="0" y="3291840"/>
                    </a:moveTo>
                    <a:cubicBezTo>
                      <a:pt x="0" y="1473807"/>
                      <a:pt x="1473807" y="0"/>
                      <a:pt x="3291840" y="0"/>
                    </a:cubicBezTo>
                    <a:cubicBezTo>
                      <a:pt x="5109873" y="0"/>
                      <a:pt x="6583680" y="1473807"/>
                      <a:pt x="6583680" y="3291840"/>
                    </a:cubicBezTo>
                    <a:cubicBezTo>
                      <a:pt x="6583680" y="5109873"/>
                      <a:pt x="5109873" y="6583680"/>
                      <a:pt x="3291840" y="6583680"/>
                    </a:cubicBezTo>
                    <a:cubicBezTo>
                      <a:pt x="1473807" y="6583680"/>
                      <a:pt x="0" y="5109873"/>
                      <a:pt x="0" y="3291840"/>
                    </a:cubicBezTo>
                    <a:close/>
                  </a:path>
                </a:pathLst>
              </a:custGeom>
              <a:solidFill>
                <a:srgbClr val="71DFC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877824" tIns="1152144" rIns="877824" bIns="2468880" numCol="1" spcCol="1270" anchor="ctr" anchorCtr="0">
                <a:noAutofit/>
              </a:bodyPr>
              <a:lstStyle/>
              <a:p>
                <a:pPr lvl="0" algn="ctr" defTabSz="2667000">
                  <a:lnSpc>
                    <a:spcPct val="7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sz="6000" kern="1200" spc="-40" baseline="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AF58A0F-C200-40EE-B3FE-98F3099DF28F}"/>
                  </a:ext>
                </a:extLst>
              </p:cNvPr>
              <p:cNvSpPr/>
              <p:nvPr/>
            </p:nvSpPr>
            <p:spPr>
              <a:xfrm>
                <a:off x="8302690" y="10347091"/>
                <a:ext cx="52258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sz="3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69A7F2-F05E-4C76-8475-3D35D34B6C84}"/>
                </a:ext>
              </a:extLst>
            </p:cNvPr>
            <p:cNvSpPr/>
            <p:nvPr/>
          </p:nvSpPr>
          <p:spPr>
            <a:xfrm>
              <a:off x="9472710" y="4840330"/>
              <a:ext cx="1286500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3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Client register with his/her Facebook details via Android smartphone.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AFD5FE-C0A7-4D5F-93E0-63DA8CF8F174}"/>
                </a:ext>
              </a:extLst>
            </p:cNvPr>
            <p:cNvSpPr/>
            <p:nvPr/>
          </p:nvSpPr>
          <p:spPr>
            <a:xfrm>
              <a:off x="9472710" y="5653992"/>
              <a:ext cx="127526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3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 Artificial Intelligence (A.I.) algorithm analyse data from the client’s phone to determine the client’s affordability and predict credit risk.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1161AA-7F06-4B47-9837-B1D77A3F56EB}"/>
                </a:ext>
              </a:extLst>
            </p:cNvPr>
            <p:cNvSpPr/>
            <p:nvPr/>
          </p:nvSpPr>
          <p:spPr>
            <a:xfrm>
              <a:off x="9472710" y="6935305"/>
              <a:ext cx="12188825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ZA" sz="3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Funds are disbursed using the client’s Mobile money account.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EA70FB29-8959-4FC0-9192-E7FC0B008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6697" y="9710249"/>
            <a:ext cx="7476457" cy="165699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96E7C6B-9665-40EE-8131-DA2E1D29BAD4}"/>
              </a:ext>
            </a:extLst>
          </p:cNvPr>
          <p:cNvGrpSpPr>
            <a:grpSpLocks noChangeAspect="1"/>
          </p:cNvGrpSpPr>
          <p:nvPr/>
        </p:nvGrpSpPr>
        <p:grpSpPr>
          <a:xfrm>
            <a:off x="19338118" y="6478735"/>
            <a:ext cx="5999199" cy="6256250"/>
            <a:chOff x="7942699" y="1595125"/>
            <a:chExt cx="4775062" cy="51404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C570E1-C6F9-4B2E-8974-41B7F05FDCD4}"/>
                </a:ext>
              </a:extLst>
            </p:cNvPr>
            <p:cNvGrpSpPr/>
            <p:nvPr/>
          </p:nvGrpSpPr>
          <p:grpSpPr>
            <a:xfrm>
              <a:off x="7942699" y="1595125"/>
              <a:ext cx="4775062" cy="5140427"/>
              <a:chOff x="-249377" y="1456804"/>
              <a:chExt cx="4542689" cy="489027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A6AF124-A75E-4808-9A9A-7D1FA3CB2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9377" y="1456804"/>
                <a:ext cx="3124408" cy="4246951"/>
              </a:xfrm>
              <a:prstGeom prst="rect">
                <a:avLst/>
              </a:prstGeom>
            </p:spPr>
          </p:pic>
          <p:pic>
            <p:nvPicPr>
              <p:cNvPr id="36" name="Picture 35" descr="A close up of a phone&#10;&#10;Description generated with high confidence">
                <a:extLst>
                  <a:ext uri="{FF2B5EF4-FFF2-40B4-BE49-F238E27FC236}">
                    <a16:creationId xmlns:a16="http://schemas.microsoft.com/office/drawing/2014/main" id="{0FBC2C3E-BE92-43F2-96B7-E4CBC2D98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885" y="1741313"/>
                <a:ext cx="3410427" cy="4605765"/>
              </a:xfrm>
              <a:prstGeom prst="rect">
                <a:avLst/>
              </a:prstGeom>
              <a:effectLst/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C2E3E92-30B2-4AD4-ACDA-25527E1D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394" y="2543219"/>
              <a:ext cx="1475554" cy="2149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4818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E44776C-DE84-41E6-83D1-B4C9A43AF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3"/>
            <a:ext cx="24377650" cy="9675731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0FE07B-FBED-426A-8F5D-0828A1460E94}"/>
              </a:ext>
            </a:extLst>
          </p:cNvPr>
          <p:cNvSpPr txBox="1"/>
          <p:nvPr/>
        </p:nvSpPr>
        <p:spPr>
          <a:xfrm>
            <a:off x="22775577" y="818652"/>
            <a:ext cx="545587" cy="553961"/>
          </a:xfrm>
          <a:prstGeom prst="rect">
            <a:avLst/>
          </a:prstGeom>
          <a:noFill/>
          <a:ln>
            <a:noFill/>
          </a:ln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2</a:t>
            </a:fld>
            <a:endParaRPr lang="id-ID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D8E44F-4A05-4390-A222-855A460A35D1}"/>
              </a:ext>
            </a:extLst>
          </p:cNvPr>
          <p:cNvSpPr/>
          <p:nvPr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65C46-FB03-4568-9F39-43DC02DB4E92}"/>
              </a:ext>
            </a:extLst>
          </p:cNvPr>
          <p:cNvSpPr txBox="1"/>
          <p:nvPr/>
        </p:nvSpPr>
        <p:spPr>
          <a:xfrm>
            <a:off x="16885175" y="7327255"/>
            <a:ext cx="6167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overview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D41664-A7F6-480A-A9E9-C77AA1DBE627}"/>
              </a:ext>
            </a:extLst>
          </p:cNvPr>
          <p:cNvCxnSpPr/>
          <p:nvPr/>
        </p:nvCxnSpPr>
        <p:spPr>
          <a:xfrm rot="5400000">
            <a:off x="19912010" y="8118061"/>
            <a:ext cx="0" cy="131340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743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E44776C-DE84-41E6-83D1-B4C9A43AF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964"/>
            <a:ext cx="24377650" cy="9675731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0FE07B-FBED-426A-8F5D-0828A1460E94}"/>
              </a:ext>
            </a:extLst>
          </p:cNvPr>
          <p:cNvSpPr txBox="1"/>
          <p:nvPr/>
        </p:nvSpPr>
        <p:spPr>
          <a:xfrm>
            <a:off x="22775577" y="818652"/>
            <a:ext cx="545587" cy="553961"/>
          </a:xfrm>
          <a:prstGeom prst="rect">
            <a:avLst/>
          </a:prstGeom>
          <a:noFill/>
          <a:ln>
            <a:noFill/>
          </a:ln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20</a:t>
            </a:fld>
            <a:endParaRPr lang="id-ID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D8E44F-4A05-4390-A222-855A460A35D1}"/>
              </a:ext>
            </a:extLst>
          </p:cNvPr>
          <p:cNvSpPr/>
          <p:nvPr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75AD6-5A6F-4B4E-9C9A-39CC7C48D92F}"/>
              </a:ext>
            </a:extLst>
          </p:cNvPr>
          <p:cNvSpPr txBox="1"/>
          <p:nvPr/>
        </p:nvSpPr>
        <p:spPr>
          <a:xfrm>
            <a:off x="12041319" y="7339310"/>
            <a:ext cx="11817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for improved Customer Experience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E5AAB4-D8C9-4F4D-BBCC-DFC1B0007FCE}"/>
              </a:ext>
            </a:extLst>
          </p:cNvPr>
          <p:cNvCxnSpPr/>
          <p:nvPr/>
        </p:nvCxnSpPr>
        <p:spPr>
          <a:xfrm rot="5400000">
            <a:off x="17568860" y="7939326"/>
            <a:ext cx="0" cy="131340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40448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8612784" y="738196"/>
            <a:ext cx="7275068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assistant (Tess)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Text-based virtual assistant</a:t>
            </a:r>
            <a:endParaRPr lang="en-US" sz="480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39A60A29-CF63-433C-9E81-0C69064B6616}"/>
              </a:ext>
            </a:extLst>
          </p:cNvPr>
          <p:cNvSpPr txBox="1">
            <a:spLocks/>
          </p:cNvSpPr>
          <p:nvPr/>
        </p:nvSpPr>
        <p:spPr>
          <a:xfrm>
            <a:off x="1331084" y="2072053"/>
            <a:ext cx="14121348" cy="807621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ZA" sz="3200" b="1" dirty="0"/>
              <a:t>Use cases: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CC9688-3C64-439F-A6F7-E977E451A9E1}"/>
              </a:ext>
            </a:extLst>
          </p:cNvPr>
          <p:cNvGrpSpPr/>
          <p:nvPr/>
        </p:nvGrpSpPr>
        <p:grpSpPr>
          <a:xfrm>
            <a:off x="1506321" y="4647436"/>
            <a:ext cx="14925810" cy="2472435"/>
            <a:chOff x="1506321" y="3635185"/>
            <a:chExt cx="14925810" cy="2472435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13B3F121-1F14-444A-A67F-08BE1B113767}"/>
                </a:ext>
              </a:extLst>
            </p:cNvPr>
            <p:cNvSpPr txBox="1">
              <a:spLocks/>
            </p:cNvSpPr>
            <p:nvPr/>
          </p:nvSpPr>
          <p:spPr>
            <a:xfrm>
              <a:off x="2310783" y="3635185"/>
              <a:ext cx="14121348" cy="2472435"/>
            </a:xfrm>
            <a:prstGeom prst="rect">
              <a:avLst/>
            </a:prstGeom>
          </p:spPr>
          <p:txBody>
            <a:bodyPr vert="horz" wrap="square" lIns="182843" tIns="91422" rIns="182843" bIns="91422" rtlCol="0">
              <a:spAutoFit/>
            </a:bodyPr>
            <a:lstStyle>
              <a:lvl1pPr marL="0" indent="0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lang="en-US" sz="48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914217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0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828434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6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2742651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3656868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ZA" sz="2800" b="1" dirty="0"/>
                <a:t>Collections: </a:t>
              </a:r>
              <a:r>
                <a:rPr lang="en-ZA" sz="2800" dirty="0"/>
                <a:t>Assist with collections by engaging with customers over text channels, such as instant messaging apps.</a:t>
              </a:r>
            </a:p>
            <a:p>
              <a:pPr algn="just">
                <a:lnSpc>
                  <a:spcPct val="150000"/>
                </a:lnSpc>
              </a:pPr>
              <a:r>
                <a:rPr lang="en-ZA" sz="3200" dirty="0"/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F98796-FB18-4CC7-A5BE-F3794F5279A7}"/>
                </a:ext>
              </a:extLst>
            </p:cNvPr>
            <p:cNvGrpSpPr/>
            <p:nvPr/>
          </p:nvGrpSpPr>
          <p:grpSpPr>
            <a:xfrm>
              <a:off x="1506321" y="3841556"/>
              <a:ext cx="550847" cy="800628"/>
              <a:chOff x="-1587" y="-1587"/>
              <a:chExt cx="4211637" cy="6119812"/>
            </a:xfrm>
            <a:solidFill>
              <a:schemeClr val="accent5"/>
            </a:solidFill>
          </p:grpSpPr>
          <p:sp>
            <p:nvSpPr>
              <p:cNvPr id="14" name="Freeform 39">
                <a:extLst>
                  <a:ext uri="{FF2B5EF4-FFF2-40B4-BE49-F238E27FC236}">
                    <a16:creationId xmlns:a16="http://schemas.microsoft.com/office/drawing/2014/main" id="{D902DF20-C77B-47B9-9456-B04BFD55E7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A7C0036F-74F7-4A89-AC77-EB7C8DECB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4DCCC-26C7-45A2-8E2B-46A4F1337CF0}"/>
              </a:ext>
            </a:extLst>
          </p:cNvPr>
          <p:cNvGrpSpPr/>
          <p:nvPr/>
        </p:nvGrpSpPr>
        <p:grpSpPr>
          <a:xfrm>
            <a:off x="1506321" y="6247878"/>
            <a:ext cx="14925810" cy="1569624"/>
            <a:chOff x="1506321" y="3662079"/>
            <a:chExt cx="14925810" cy="1569624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25299FE9-3CF7-48BE-81B7-D9BF8A0CE724}"/>
                </a:ext>
              </a:extLst>
            </p:cNvPr>
            <p:cNvSpPr txBox="1">
              <a:spLocks/>
            </p:cNvSpPr>
            <p:nvPr/>
          </p:nvSpPr>
          <p:spPr>
            <a:xfrm>
              <a:off x="2310783" y="3662079"/>
              <a:ext cx="14121348" cy="1569624"/>
            </a:xfrm>
            <a:prstGeom prst="rect">
              <a:avLst/>
            </a:prstGeom>
          </p:spPr>
          <p:txBody>
            <a:bodyPr vert="horz" wrap="square" lIns="182843" tIns="91422" rIns="182843" bIns="91422" rtlCol="0">
              <a:spAutoFit/>
            </a:bodyPr>
            <a:lstStyle>
              <a:lvl1pPr marL="0" indent="0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lang="en-US" sz="48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914217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0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828434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6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2742651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3656868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ZA" sz="2800" b="1" dirty="0"/>
                <a:t>Banking: </a:t>
              </a:r>
              <a:r>
                <a:rPr lang="en-ZA" sz="2800" dirty="0"/>
                <a:t>Virtual banker e.g. check balances and perform transaction in natural language e.g. </a:t>
              </a:r>
              <a:r>
                <a:rPr lang="en-ZA" sz="2800" dirty="0">
                  <a:solidFill>
                    <a:srgbClr val="00B0F0"/>
                  </a:solidFill>
                </a:rPr>
                <a:t>‘Tess what is my balance?’</a:t>
              </a:r>
              <a:r>
                <a:rPr lang="en-ZA" sz="3200" dirty="0"/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0C3535-1A9D-4076-8746-0C0099A18507}"/>
                </a:ext>
              </a:extLst>
            </p:cNvPr>
            <p:cNvGrpSpPr/>
            <p:nvPr/>
          </p:nvGrpSpPr>
          <p:grpSpPr>
            <a:xfrm>
              <a:off x="1506321" y="3841556"/>
              <a:ext cx="550847" cy="800628"/>
              <a:chOff x="-1587" y="-1587"/>
              <a:chExt cx="4211637" cy="6119812"/>
            </a:xfrm>
            <a:solidFill>
              <a:schemeClr val="accent5"/>
            </a:solidFill>
          </p:grpSpPr>
          <p:sp>
            <p:nvSpPr>
              <p:cNvPr id="19" name="Freeform 39">
                <a:extLst>
                  <a:ext uri="{FF2B5EF4-FFF2-40B4-BE49-F238E27FC236}">
                    <a16:creationId xmlns:a16="http://schemas.microsoft.com/office/drawing/2014/main" id="{D902398E-FB0D-44E0-92BD-2AE94FAEC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0" name="Freeform 40">
                <a:extLst>
                  <a:ext uri="{FF2B5EF4-FFF2-40B4-BE49-F238E27FC236}">
                    <a16:creationId xmlns:a16="http://schemas.microsoft.com/office/drawing/2014/main" id="{2B3412FF-56B0-4E1F-9178-919C3746B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0240BD-6467-4661-85AB-B69E4D79F465}"/>
              </a:ext>
            </a:extLst>
          </p:cNvPr>
          <p:cNvGrpSpPr/>
          <p:nvPr/>
        </p:nvGrpSpPr>
        <p:grpSpPr>
          <a:xfrm>
            <a:off x="1512888" y="7869739"/>
            <a:ext cx="14925810" cy="1770448"/>
            <a:chOff x="1506321" y="3642866"/>
            <a:chExt cx="14925810" cy="1770448"/>
          </a:xfrm>
        </p:grpSpPr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433BB7C8-3952-4BF8-815C-6AEE57B571BE}"/>
                </a:ext>
              </a:extLst>
            </p:cNvPr>
            <p:cNvSpPr txBox="1">
              <a:spLocks/>
            </p:cNvSpPr>
            <p:nvPr/>
          </p:nvSpPr>
          <p:spPr>
            <a:xfrm>
              <a:off x="2310783" y="3642866"/>
              <a:ext cx="14121348" cy="1770448"/>
            </a:xfrm>
            <a:prstGeom prst="rect">
              <a:avLst/>
            </a:prstGeom>
          </p:spPr>
          <p:txBody>
            <a:bodyPr vert="horz" wrap="square" lIns="182843" tIns="91422" rIns="182843" bIns="91422" rtlCol="0">
              <a:spAutoFit/>
            </a:bodyPr>
            <a:lstStyle>
              <a:lvl1pPr marL="0" indent="0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lang="en-US" sz="48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914217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0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828434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6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2742651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3656868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ZA" sz="2800" b="1" dirty="0"/>
                <a:t>Insurance:  </a:t>
              </a:r>
              <a:r>
                <a:rPr lang="en-ZA" sz="2800" dirty="0"/>
                <a:t>Assist with claims, quotations, customer service and sales.</a:t>
              </a:r>
            </a:p>
            <a:p>
              <a:pPr algn="just">
                <a:lnSpc>
                  <a:spcPct val="150000"/>
                </a:lnSpc>
              </a:pPr>
              <a:endParaRPr lang="en-ZA" sz="32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0BADD8-EA76-4222-BD59-3A329EF9B94F}"/>
                </a:ext>
              </a:extLst>
            </p:cNvPr>
            <p:cNvGrpSpPr/>
            <p:nvPr/>
          </p:nvGrpSpPr>
          <p:grpSpPr>
            <a:xfrm>
              <a:off x="1506321" y="3760874"/>
              <a:ext cx="550847" cy="800628"/>
              <a:chOff x="-1587" y="-618300"/>
              <a:chExt cx="4211637" cy="6119812"/>
            </a:xfrm>
            <a:solidFill>
              <a:schemeClr val="accent5"/>
            </a:solidFill>
          </p:grpSpPr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8663864D-8A83-41CC-B702-17F146BA4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87" y="-618300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D13D458B-7529-4C75-9CB4-28CCAF2BA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1202BC-CD3D-463C-96C1-A0A6E9D7980F}"/>
              </a:ext>
            </a:extLst>
          </p:cNvPr>
          <p:cNvCxnSpPr>
            <a:cxnSpLocks/>
          </p:cNvCxnSpPr>
          <p:nvPr/>
        </p:nvCxnSpPr>
        <p:spPr>
          <a:xfrm>
            <a:off x="1506321" y="6199930"/>
            <a:ext cx="1475693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8B7AF5-E65A-4FFF-82A9-86CEF67CF001}"/>
              </a:ext>
            </a:extLst>
          </p:cNvPr>
          <p:cNvGrpSpPr/>
          <p:nvPr/>
        </p:nvGrpSpPr>
        <p:grpSpPr>
          <a:xfrm>
            <a:off x="1506321" y="9021211"/>
            <a:ext cx="14925810" cy="3421413"/>
            <a:chOff x="1506321" y="3473821"/>
            <a:chExt cx="14925810" cy="3421413"/>
          </a:xfrm>
        </p:grpSpPr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1B0F50B5-29AE-4575-B63B-03A6E5B790D7}"/>
                </a:ext>
              </a:extLst>
            </p:cNvPr>
            <p:cNvSpPr txBox="1">
              <a:spLocks/>
            </p:cNvSpPr>
            <p:nvPr/>
          </p:nvSpPr>
          <p:spPr>
            <a:xfrm>
              <a:off x="2310783" y="3473821"/>
              <a:ext cx="14121348" cy="3421413"/>
            </a:xfrm>
            <a:prstGeom prst="rect">
              <a:avLst/>
            </a:prstGeom>
          </p:spPr>
          <p:txBody>
            <a:bodyPr vert="horz" wrap="square" lIns="182843" tIns="91422" rIns="182843" bIns="91422" rtlCol="0">
              <a:spAutoFit/>
            </a:bodyPr>
            <a:lstStyle>
              <a:lvl1pPr marL="0" indent="0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lang="en-US" sz="48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914217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0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828434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6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2742651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3656868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ZA" sz="2800" b="1" dirty="0"/>
                <a:t>Customer support on all channels:  </a:t>
              </a:r>
              <a:r>
                <a:rPr lang="en-ZA" sz="2800" dirty="0"/>
                <a:t>Assist with frequently asked questions on all channels e.g. website, apps, messaging apps etc.</a:t>
              </a:r>
            </a:p>
            <a:p>
              <a:pPr algn="just">
                <a:lnSpc>
                  <a:spcPct val="150000"/>
                </a:lnSpc>
              </a:pPr>
              <a:endParaRPr lang="en-ZA" sz="2800" dirty="0"/>
            </a:p>
            <a:p>
              <a:pPr algn="just">
                <a:lnSpc>
                  <a:spcPct val="150000"/>
                </a:lnSpc>
              </a:pPr>
              <a:endParaRPr lang="en-ZA" sz="32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1744E84-9A6A-4EEA-A69E-B96A2CD4138A}"/>
                </a:ext>
              </a:extLst>
            </p:cNvPr>
            <p:cNvGrpSpPr/>
            <p:nvPr/>
          </p:nvGrpSpPr>
          <p:grpSpPr>
            <a:xfrm>
              <a:off x="1506321" y="3626404"/>
              <a:ext cx="550847" cy="800628"/>
              <a:chOff x="-1587" y="-1646155"/>
              <a:chExt cx="4211637" cy="6119812"/>
            </a:xfrm>
            <a:solidFill>
              <a:schemeClr val="accent5"/>
            </a:solidFill>
          </p:grpSpPr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75392B39-7E31-408C-AD03-B66D463D2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87" y="-1646155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0F1F4E99-6D15-47FB-B40D-5C5FA5A1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6" y="-688896"/>
                <a:ext cx="1239834" cy="1239834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5A47DD-A9B4-4271-984C-F4A2A379DE70}"/>
              </a:ext>
            </a:extLst>
          </p:cNvPr>
          <p:cNvGrpSpPr/>
          <p:nvPr/>
        </p:nvGrpSpPr>
        <p:grpSpPr>
          <a:xfrm>
            <a:off x="1512888" y="10624340"/>
            <a:ext cx="14925810" cy="4324224"/>
            <a:chOff x="1506321" y="3366245"/>
            <a:chExt cx="14925810" cy="4324224"/>
          </a:xfrm>
        </p:grpSpPr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1966F5DC-C428-4711-91F8-38C9203E3251}"/>
                </a:ext>
              </a:extLst>
            </p:cNvPr>
            <p:cNvSpPr txBox="1">
              <a:spLocks/>
            </p:cNvSpPr>
            <p:nvPr/>
          </p:nvSpPr>
          <p:spPr>
            <a:xfrm>
              <a:off x="2310783" y="3366245"/>
              <a:ext cx="14121348" cy="4324224"/>
            </a:xfrm>
            <a:prstGeom prst="rect">
              <a:avLst/>
            </a:prstGeom>
          </p:spPr>
          <p:txBody>
            <a:bodyPr vert="horz" wrap="square" lIns="182843" tIns="91422" rIns="182843" bIns="91422" rtlCol="0">
              <a:spAutoFit/>
            </a:bodyPr>
            <a:lstStyle>
              <a:lvl1pPr marL="0" indent="0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lang="en-US" sz="48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914217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0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828434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6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2742651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3656868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ZA" sz="2800" b="1" dirty="0"/>
                <a:t>Onboarding: </a:t>
              </a:r>
              <a:r>
                <a:rPr lang="en-ZA" sz="2800" dirty="0"/>
                <a:t>Assist with onboarding on all channels across lending, banking and insurance.</a:t>
              </a:r>
            </a:p>
            <a:p>
              <a:pPr algn="just">
                <a:lnSpc>
                  <a:spcPct val="150000"/>
                </a:lnSpc>
              </a:pPr>
              <a:endParaRPr lang="en-ZA" sz="2800" dirty="0"/>
            </a:p>
            <a:p>
              <a:pPr algn="just">
                <a:lnSpc>
                  <a:spcPct val="150000"/>
                </a:lnSpc>
              </a:pPr>
              <a:endParaRPr lang="en-ZA" sz="2800" dirty="0"/>
            </a:p>
            <a:p>
              <a:pPr algn="just">
                <a:lnSpc>
                  <a:spcPct val="150000"/>
                </a:lnSpc>
              </a:pPr>
              <a:endParaRPr lang="en-ZA" sz="32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3C12F6A-CF7E-445E-B2D4-47E24BBEB312}"/>
                </a:ext>
              </a:extLst>
            </p:cNvPr>
            <p:cNvGrpSpPr/>
            <p:nvPr/>
          </p:nvGrpSpPr>
          <p:grpSpPr>
            <a:xfrm>
              <a:off x="1506321" y="3599510"/>
              <a:ext cx="550847" cy="800628"/>
              <a:chOff x="-1587" y="-1851726"/>
              <a:chExt cx="4211637" cy="6119812"/>
            </a:xfrm>
            <a:solidFill>
              <a:schemeClr val="accent5"/>
            </a:solidFill>
          </p:grpSpPr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785AA4B2-0FC5-4491-8FAC-F51C09E633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87" y="-1851726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E5EBBA9C-B918-44E4-8957-D658D6F35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6" y="-688895"/>
                <a:ext cx="1239834" cy="1239834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6A8BA8-333D-46CF-A5C8-53300E14D5B7}"/>
              </a:ext>
            </a:extLst>
          </p:cNvPr>
          <p:cNvCxnSpPr>
            <a:cxnSpLocks/>
          </p:cNvCxnSpPr>
          <p:nvPr/>
        </p:nvCxnSpPr>
        <p:spPr>
          <a:xfrm>
            <a:off x="1512888" y="7840231"/>
            <a:ext cx="1475693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9126DD-5855-413A-B9A7-3303B0E2CECB}"/>
              </a:ext>
            </a:extLst>
          </p:cNvPr>
          <p:cNvCxnSpPr>
            <a:cxnSpLocks/>
          </p:cNvCxnSpPr>
          <p:nvPr/>
        </p:nvCxnSpPr>
        <p:spPr>
          <a:xfrm>
            <a:off x="1506321" y="8994317"/>
            <a:ext cx="1475693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8DDDA4-4C3D-409D-AFD6-158B887160DE}"/>
              </a:ext>
            </a:extLst>
          </p:cNvPr>
          <p:cNvCxnSpPr>
            <a:cxnSpLocks/>
          </p:cNvCxnSpPr>
          <p:nvPr/>
        </p:nvCxnSpPr>
        <p:spPr>
          <a:xfrm>
            <a:off x="1482389" y="10606412"/>
            <a:ext cx="1475693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84D6D0-447F-4AB8-B395-7E7C40E22F24}"/>
              </a:ext>
            </a:extLst>
          </p:cNvPr>
          <p:cNvGrpSpPr/>
          <p:nvPr/>
        </p:nvGrpSpPr>
        <p:grpSpPr>
          <a:xfrm>
            <a:off x="1509283" y="3032873"/>
            <a:ext cx="14925810" cy="2472435"/>
            <a:chOff x="1506321" y="3635185"/>
            <a:chExt cx="14925810" cy="2472435"/>
          </a:xfrm>
        </p:grpSpPr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02E62906-0BD5-4BED-B817-29C37F6C1447}"/>
                </a:ext>
              </a:extLst>
            </p:cNvPr>
            <p:cNvSpPr txBox="1">
              <a:spLocks/>
            </p:cNvSpPr>
            <p:nvPr/>
          </p:nvSpPr>
          <p:spPr>
            <a:xfrm>
              <a:off x="2310783" y="3635185"/>
              <a:ext cx="14121348" cy="2472435"/>
            </a:xfrm>
            <a:prstGeom prst="rect">
              <a:avLst/>
            </a:prstGeom>
          </p:spPr>
          <p:txBody>
            <a:bodyPr vert="horz" wrap="square" lIns="182843" tIns="91422" rIns="182843" bIns="91422" rtlCol="0">
              <a:spAutoFit/>
            </a:bodyPr>
            <a:lstStyle>
              <a:lvl1pPr marL="0" indent="0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lang="en-US" sz="48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914217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0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828434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6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2742651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 smtClean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3656868" indent="0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320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ZA" sz="2800" b="1" dirty="0"/>
                <a:t>Lending: </a:t>
              </a:r>
              <a:r>
                <a:rPr lang="en-ZA" sz="2800" dirty="0"/>
                <a:t>Assist with loan applications by predicting intent and interpreting queries over text channels, such as instant messaging apps.</a:t>
              </a:r>
            </a:p>
            <a:p>
              <a:pPr algn="just">
                <a:lnSpc>
                  <a:spcPct val="150000"/>
                </a:lnSpc>
              </a:pPr>
              <a:r>
                <a:rPr lang="en-ZA" sz="3200" dirty="0"/>
                <a:t>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F25AFD8-0A58-48B0-9829-A501544665D6}"/>
                </a:ext>
              </a:extLst>
            </p:cNvPr>
            <p:cNvGrpSpPr/>
            <p:nvPr/>
          </p:nvGrpSpPr>
          <p:grpSpPr>
            <a:xfrm>
              <a:off x="1506321" y="3841556"/>
              <a:ext cx="550847" cy="800628"/>
              <a:chOff x="-1587" y="-1587"/>
              <a:chExt cx="4211637" cy="6119812"/>
            </a:xfrm>
            <a:solidFill>
              <a:schemeClr val="accent5"/>
            </a:solidFill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908B5BAB-3504-4EC8-9B8A-C8A2D677B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23400A4E-5FA5-481F-B867-6E4C2F0DB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CAB356-B374-4858-B323-AC769B0AA417}"/>
              </a:ext>
            </a:extLst>
          </p:cNvPr>
          <p:cNvCxnSpPr>
            <a:cxnSpLocks/>
          </p:cNvCxnSpPr>
          <p:nvPr/>
        </p:nvCxnSpPr>
        <p:spPr>
          <a:xfrm>
            <a:off x="1512888" y="4620542"/>
            <a:ext cx="1475693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E34-E091-416B-8C5B-155AC997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30" y="2879673"/>
            <a:ext cx="5529605" cy="90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3644445" y="738196"/>
            <a:ext cx="17211763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Customer Relationship Management (CRM)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id="{02E62906-0BD5-4BED-B817-29C37F6C1447}"/>
              </a:ext>
            </a:extLst>
          </p:cNvPr>
          <p:cNvSpPr txBox="1">
            <a:spLocks/>
          </p:cNvSpPr>
          <p:nvPr/>
        </p:nvSpPr>
        <p:spPr>
          <a:xfrm>
            <a:off x="8941261" y="5143730"/>
            <a:ext cx="2645888" cy="800183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2000" dirty="0"/>
              <a:t>Probability that a client will drop-off</a:t>
            </a:r>
            <a:endParaRPr lang="en-ZA" sz="2000" u="sng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15AAB2-2FE2-4265-9FF3-02190AC0FDDF}"/>
              </a:ext>
            </a:extLst>
          </p:cNvPr>
          <p:cNvSpPr/>
          <p:nvPr/>
        </p:nvSpPr>
        <p:spPr>
          <a:xfrm>
            <a:off x="4267027" y="6021698"/>
            <a:ext cx="116366" cy="99448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105726" y="108790"/>
                </a:moveTo>
                <a:lnTo>
                  <a:pt x="22984" y="108790"/>
                </a:lnTo>
                <a:lnTo>
                  <a:pt x="22984" y="22984"/>
                </a:lnTo>
                <a:lnTo>
                  <a:pt x="84274" y="22984"/>
                </a:lnTo>
                <a:lnTo>
                  <a:pt x="84274" y="47500"/>
                </a:lnTo>
                <a:lnTo>
                  <a:pt x="105726" y="47500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FEA6D7-0737-4D80-BEAA-7604A6E45DB1}"/>
              </a:ext>
            </a:extLst>
          </p:cNvPr>
          <p:cNvSpPr/>
          <p:nvPr/>
        </p:nvSpPr>
        <p:spPr>
          <a:xfrm>
            <a:off x="4267027" y="4022791"/>
            <a:ext cx="87274" cy="1939238"/>
          </a:xfrm>
          <a:custGeom>
            <a:avLst/>
            <a:gdLst/>
            <a:ahLst/>
            <a:cxnLst/>
            <a:rect l="0" t="0" r="0" b="0"/>
            <a:pathLst>
              <a:path w="91935" h="2390318">
                <a:moveTo>
                  <a:pt x="84274" y="2385722"/>
                </a:moveTo>
                <a:lnTo>
                  <a:pt x="22984" y="2385722"/>
                </a:lnTo>
                <a:lnTo>
                  <a:pt x="22984" y="2281529"/>
                </a:lnTo>
                <a:lnTo>
                  <a:pt x="84274" y="2281529"/>
                </a:lnTo>
                <a:lnTo>
                  <a:pt x="84274" y="2385722"/>
                </a:lnTo>
                <a:close/>
                <a:moveTo>
                  <a:pt x="84274" y="2180400"/>
                </a:moveTo>
                <a:lnTo>
                  <a:pt x="22984" y="2180400"/>
                </a:lnTo>
                <a:lnTo>
                  <a:pt x="22984" y="2076206"/>
                </a:lnTo>
                <a:lnTo>
                  <a:pt x="84274" y="2076206"/>
                </a:lnTo>
                <a:lnTo>
                  <a:pt x="84274" y="2180400"/>
                </a:lnTo>
                <a:close/>
                <a:moveTo>
                  <a:pt x="84274" y="1975078"/>
                </a:moveTo>
                <a:lnTo>
                  <a:pt x="22984" y="1975078"/>
                </a:lnTo>
                <a:lnTo>
                  <a:pt x="22984" y="1870884"/>
                </a:lnTo>
                <a:lnTo>
                  <a:pt x="84274" y="1870884"/>
                </a:lnTo>
                <a:lnTo>
                  <a:pt x="84274" y="1975078"/>
                </a:lnTo>
                <a:close/>
                <a:moveTo>
                  <a:pt x="84274" y="1769755"/>
                </a:moveTo>
                <a:lnTo>
                  <a:pt x="22984" y="1769755"/>
                </a:lnTo>
                <a:lnTo>
                  <a:pt x="22984" y="1665562"/>
                </a:lnTo>
                <a:lnTo>
                  <a:pt x="84274" y="1665562"/>
                </a:lnTo>
                <a:lnTo>
                  <a:pt x="84274" y="1769755"/>
                </a:lnTo>
                <a:close/>
                <a:moveTo>
                  <a:pt x="84274" y="1564433"/>
                </a:moveTo>
                <a:lnTo>
                  <a:pt x="22984" y="1564433"/>
                </a:lnTo>
                <a:lnTo>
                  <a:pt x="22984" y="1460240"/>
                </a:lnTo>
                <a:lnTo>
                  <a:pt x="84274" y="1460240"/>
                </a:lnTo>
                <a:lnTo>
                  <a:pt x="84274" y="1564433"/>
                </a:lnTo>
                <a:close/>
                <a:moveTo>
                  <a:pt x="84274" y="1359111"/>
                </a:moveTo>
                <a:lnTo>
                  <a:pt x="22984" y="1359111"/>
                </a:lnTo>
                <a:lnTo>
                  <a:pt x="22984" y="1254917"/>
                </a:lnTo>
                <a:lnTo>
                  <a:pt x="84274" y="1254917"/>
                </a:lnTo>
                <a:lnTo>
                  <a:pt x="84274" y="1359111"/>
                </a:lnTo>
                <a:close/>
                <a:moveTo>
                  <a:pt x="84274" y="1153789"/>
                </a:moveTo>
                <a:lnTo>
                  <a:pt x="22984" y="1153789"/>
                </a:lnTo>
                <a:lnTo>
                  <a:pt x="22984" y="1049595"/>
                </a:lnTo>
                <a:lnTo>
                  <a:pt x="84274" y="1049595"/>
                </a:lnTo>
                <a:lnTo>
                  <a:pt x="84274" y="1153789"/>
                </a:lnTo>
                <a:close/>
                <a:moveTo>
                  <a:pt x="84274" y="945402"/>
                </a:moveTo>
                <a:lnTo>
                  <a:pt x="22984" y="945402"/>
                </a:lnTo>
                <a:lnTo>
                  <a:pt x="22984" y="841208"/>
                </a:lnTo>
                <a:lnTo>
                  <a:pt x="84274" y="841208"/>
                </a:lnTo>
                <a:lnTo>
                  <a:pt x="84274" y="945402"/>
                </a:lnTo>
                <a:close/>
                <a:moveTo>
                  <a:pt x="84274" y="740079"/>
                </a:moveTo>
                <a:lnTo>
                  <a:pt x="22984" y="740079"/>
                </a:lnTo>
                <a:lnTo>
                  <a:pt x="22984" y="635886"/>
                </a:lnTo>
                <a:lnTo>
                  <a:pt x="84274" y="635886"/>
                </a:lnTo>
                <a:lnTo>
                  <a:pt x="84274" y="740079"/>
                </a:lnTo>
                <a:close/>
                <a:moveTo>
                  <a:pt x="84274" y="534757"/>
                </a:moveTo>
                <a:lnTo>
                  <a:pt x="22984" y="534757"/>
                </a:lnTo>
                <a:lnTo>
                  <a:pt x="22984" y="430564"/>
                </a:lnTo>
                <a:lnTo>
                  <a:pt x="84274" y="430564"/>
                </a:lnTo>
                <a:lnTo>
                  <a:pt x="84274" y="534757"/>
                </a:lnTo>
                <a:close/>
                <a:moveTo>
                  <a:pt x="84274" y="329435"/>
                </a:moveTo>
                <a:lnTo>
                  <a:pt x="22984" y="329435"/>
                </a:lnTo>
                <a:lnTo>
                  <a:pt x="22984" y="225242"/>
                </a:lnTo>
                <a:lnTo>
                  <a:pt x="84274" y="225242"/>
                </a:lnTo>
                <a:lnTo>
                  <a:pt x="84274" y="329435"/>
                </a:lnTo>
                <a:close/>
                <a:moveTo>
                  <a:pt x="84274" y="124113"/>
                </a:moveTo>
                <a:lnTo>
                  <a:pt x="22984" y="124113"/>
                </a:lnTo>
                <a:lnTo>
                  <a:pt x="22984" y="22984"/>
                </a:lnTo>
                <a:lnTo>
                  <a:pt x="84274" y="22984"/>
                </a:lnTo>
                <a:lnTo>
                  <a:pt x="84274" y="124113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13AE9C-EE0B-4B23-96DF-088897CF72FB}"/>
              </a:ext>
            </a:extLst>
          </p:cNvPr>
          <p:cNvSpPr/>
          <p:nvPr/>
        </p:nvSpPr>
        <p:spPr>
          <a:xfrm>
            <a:off x="4267027" y="3871133"/>
            <a:ext cx="116366" cy="99448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84274" y="105726"/>
                </a:moveTo>
                <a:lnTo>
                  <a:pt x="22984" y="105726"/>
                </a:lnTo>
                <a:lnTo>
                  <a:pt x="22984" y="22984"/>
                </a:lnTo>
                <a:lnTo>
                  <a:pt x="105726" y="22984"/>
                </a:lnTo>
                <a:lnTo>
                  <a:pt x="105726" y="84274"/>
                </a:lnTo>
                <a:lnTo>
                  <a:pt x="84274" y="8427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0C1087-F093-4C16-B84D-2593DF8E9DAC}"/>
              </a:ext>
            </a:extLst>
          </p:cNvPr>
          <p:cNvSpPr/>
          <p:nvPr/>
        </p:nvSpPr>
        <p:spPr>
          <a:xfrm>
            <a:off x="4444486" y="3871133"/>
            <a:ext cx="2269151" cy="74586"/>
          </a:xfrm>
          <a:custGeom>
            <a:avLst/>
            <a:gdLst/>
            <a:ahLst/>
            <a:cxnLst/>
            <a:rect l="0" t="0" r="0" b="0"/>
            <a:pathLst>
              <a:path w="2390318" h="91935">
                <a:moveTo>
                  <a:pt x="2385722" y="84274"/>
                </a:moveTo>
                <a:lnTo>
                  <a:pt x="2281529" y="84274"/>
                </a:lnTo>
                <a:lnTo>
                  <a:pt x="2281529" y="22984"/>
                </a:lnTo>
                <a:lnTo>
                  <a:pt x="2385722" y="22984"/>
                </a:lnTo>
                <a:lnTo>
                  <a:pt x="2385722" y="84274"/>
                </a:lnTo>
                <a:close/>
                <a:moveTo>
                  <a:pt x="2180400" y="84274"/>
                </a:moveTo>
                <a:lnTo>
                  <a:pt x="2076206" y="84274"/>
                </a:lnTo>
                <a:lnTo>
                  <a:pt x="2076206" y="22984"/>
                </a:lnTo>
                <a:lnTo>
                  <a:pt x="2180400" y="22984"/>
                </a:lnTo>
                <a:lnTo>
                  <a:pt x="2180400" y="84274"/>
                </a:lnTo>
                <a:close/>
                <a:moveTo>
                  <a:pt x="1975078" y="84274"/>
                </a:moveTo>
                <a:lnTo>
                  <a:pt x="1870884" y="84274"/>
                </a:lnTo>
                <a:lnTo>
                  <a:pt x="1870884" y="22984"/>
                </a:lnTo>
                <a:lnTo>
                  <a:pt x="1975078" y="22984"/>
                </a:lnTo>
                <a:lnTo>
                  <a:pt x="1975078" y="84274"/>
                </a:lnTo>
                <a:close/>
                <a:moveTo>
                  <a:pt x="1769755" y="84274"/>
                </a:moveTo>
                <a:lnTo>
                  <a:pt x="1665562" y="84274"/>
                </a:lnTo>
                <a:lnTo>
                  <a:pt x="1665562" y="22984"/>
                </a:lnTo>
                <a:lnTo>
                  <a:pt x="1769755" y="22984"/>
                </a:lnTo>
                <a:lnTo>
                  <a:pt x="1769755" y="84274"/>
                </a:lnTo>
                <a:close/>
                <a:moveTo>
                  <a:pt x="1564433" y="84274"/>
                </a:moveTo>
                <a:lnTo>
                  <a:pt x="1460240" y="84274"/>
                </a:lnTo>
                <a:lnTo>
                  <a:pt x="1460240" y="22984"/>
                </a:lnTo>
                <a:lnTo>
                  <a:pt x="1564433" y="22984"/>
                </a:lnTo>
                <a:lnTo>
                  <a:pt x="1564433" y="84274"/>
                </a:lnTo>
                <a:close/>
                <a:moveTo>
                  <a:pt x="1359111" y="84274"/>
                </a:moveTo>
                <a:lnTo>
                  <a:pt x="1254917" y="84274"/>
                </a:lnTo>
                <a:lnTo>
                  <a:pt x="1254917" y="22984"/>
                </a:lnTo>
                <a:lnTo>
                  <a:pt x="1359111" y="22984"/>
                </a:lnTo>
                <a:lnTo>
                  <a:pt x="1359111" y="84274"/>
                </a:lnTo>
                <a:close/>
                <a:moveTo>
                  <a:pt x="1153789" y="84274"/>
                </a:moveTo>
                <a:lnTo>
                  <a:pt x="1049595" y="84274"/>
                </a:lnTo>
                <a:lnTo>
                  <a:pt x="1049595" y="22984"/>
                </a:lnTo>
                <a:lnTo>
                  <a:pt x="1153789" y="22984"/>
                </a:lnTo>
                <a:lnTo>
                  <a:pt x="1153789" y="84274"/>
                </a:lnTo>
                <a:close/>
                <a:moveTo>
                  <a:pt x="945402" y="84274"/>
                </a:moveTo>
                <a:lnTo>
                  <a:pt x="841208" y="84274"/>
                </a:lnTo>
                <a:lnTo>
                  <a:pt x="841208" y="22984"/>
                </a:lnTo>
                <a:lnTo>
                  <a:pt x="945402" y="22984"/>
                </a:lnTo>
                <a:lnTo>
                  <a:pt x="945402" y="84274"/>
                </a:lnTo>
                <a:close/>
                <a:moveTo>
                  <a:pt x="740079" y="84274"/>
                </a:moveTo>
                <a:lnTo>
                  <a:pt x="635886" y="84274"/>
                </a:lnTo>
                <a:lnTo>
                  <a:pt x="635886" y="22984"/>
                </a:lnTo>
                <a:lnTo>
                  <a:pt x="740079" y="22984"/>
                </a:lnTo>
                <a:lnTo>
                  <a:pt x="740079" y="84274"/>
                </a:lnTo>
                <a:close/>
                <a:moveTo>
                  <a:pt x="534757" y="84274"/>
                </a:moveTo>
                <a:lnTo>
                  <a:pt x="430564" y="84274"/>
                </a:lnTo>
                <a:lnTo>
                  <a:pt x="430564" y="22984"/>
                </a:lnTo>
                <a:lnTo>
                  <a:pt x="534757" y="22984"/>
                </a:lnTo>
                <a:lnTo>
                  <a:pt x="534757" y="84274"/>
                </a:lnTo>
                <a:close/>
                <a:moveTo>
                  <a:pt x="329435" y="84274"/>
                </a:moveTo>
                <a:lnTo>
                  <a:pt x="225242" y="84274"/>
                </a:lnTo>
                <a:lnTo>
                  <a:pt x="225242" y="22984"/>
                </a:lnTo>
                <a:lnTo>
                  <a:pt x="329435" y="22984"/>
                </a:lnTo>
                <a:lnTo>
                  <a:pt x="329435" y="84274"/>
                </a:lnTo>
                <a:close/>
                <a:moveTo>
                  <a:pt x="124113" y="84274"/>
                </a:moveTo>
                <a:lnTo>
                  <a:pt x="22984" y="84274"/>
                </a:lnTo>
                <a:lnTo>
                  <a:pt x="22984" y="22984"/>
                </a:lnTo>
                <a:lnTo>
                  <a:pt x="127177" y="22984"/>
                </a:lnTo>
                <a:lnTo>
                  <a:pt x="127177" y="8427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FB70F8-ECEF-4F78-9B55-55258E4C7935}"/>
              </a:ext>
            </a:extLst>
          </p:cNvPr>
          <p:cNvSpPr/>
          <p:nvPr/>
        </p:nvSpPr>
        <p:spPr>
          <a:xfrm>
            <a:off x="6783457" y="3871133"/>
            <a:ext cx="116366" cy="99448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108790" y="105726"/>
                </a:moveTo>
                <a:lnTo>
                  <a:pt x="47500" y="105726"/>
                </a:lnTo>
                <a:lnTo>
                  <a:pt x="47500" y="84274"/>
                </a:lnTo>
                <a:lnTo>
                  <a:pt x="22984" y="84274"/>
                </a:lnTo>
                <a:lnTo>
                  <a:pt x="22984" y="22984"/>
                </a:lnTo>
                <a:lnTo>
                  <a:pt x="108790" y="2298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F7DF19-82E5-45CE-A383-49C4752E5B2D}"/>
              </a:ext>
            </a:extLst>
          </p:cNvPr>
          <p:cNvSpPr/>
          <p:nvPr/>
        </p:nvSpPr>
        <p:spPr>
          <a:xfrm>
            <a:off x="6806731" y="4022791"/>
            <a:ext cx="87274" cy="1939238"/>
          </a:xfrm>
          <a:custGeom>
            <a:avLst/>
            <a:gdLst/>
            <a:ahLst/>
            <a:cxnLst/>
            <a:rect l="0" t="0" r="0" b="0"/>
            <a:pathLst>
              <a:path w="91935" h="2390318">
                <a:moveTo>
                  <a:pt x="84274" y="2385722"/>
                </a:moveTo>
                <a:lnTo>
                  <a:pt x="22984" y="2385722"/>
                </a:lnTo>
                <a:lnTo>
                  <a:pt x="22984" y="2281529"/>
                </a:lnTo>
                <a:lnTo>
                  <a:pt x="84274" y="2281529"/>
                </a:lnTo>
                <a:lnTo>
                  <a:pt x="84274" y="2385722"/>
                </a:lnTo>
                <a:close/>
                <a:moveTo>
                  <a:pt x="84274" y="2180400"/>
                </a:moveTo>
                <a:lnTo>
                  <a:pt x="22984" y="2180400"/>
                </a:lnTo>
                <a:lnTo>
                  <a:pt x="22984" y="2076206"/>
                </a:lnTo>
                <a:lnTo>
                  <a:pt x="84274" y="2076206"/>
                </a:lnTo>
                <a:lnTo>
                  <a:pt x="84274" y="2180400"/>
                </a:lnTo>
                <a:close/>
                <a:moveTo>
                  <a:pt x="84274" y="1975078"/>
                </a:moveTo>
                <a:lnTo>
                  <a:pt x="22984" y="1975078"/>
                </a:lnTo>
                <a:lnTo>
                  <a:pt x="22984" y="1870884"/>
                </a:lnTo>
                <a:lnTo>
                  <a:pt x="84274" y="1870884"/>
                </a:lnTo>
                <a:lnTo>
                  <a:pt x="84274" y="1975078"/>
                </a:lnTo>
                <a:close/>
                <a:moveTo>
                  <a:pt x="84274" y="1769755"/>
                </a:moveTo>
                <a:lnTo>
                  <a:pt x="22984" y="1769755"/>
                </a:lnTo>
                <a:lnTo>
                  <a:pt x="22984" y="1665562"/>
                </a:lnTo>
                <a:lnTo>
                  <a:pt x="84274" y="1665562"/>
                </a:lnTo>
                <a:lnTo>
                  <a:pt x="84274" y="1769755"/>
                </a:lnTo>
                <a:close/>
                <a:moveTo>
                  <a:pt x="84274" y="1564433"/>
                </a:moveTo>
                <a:lnTo>
                  <a:pt x="22984" y="1564433"/>
                </a:lnTo>
                <a:lnTo>
                  <a:pt x="22984" y="1460240"/>
                </a:lnTo>
                <a:lnTo>
                  <a:pt x="84274" y="1460240"/>
                </a:lnTo>
                <a:lnTo>
                  <a:pt x="84274" y="1564433"/>
                </a:lnTo>
                <a:close/>
                <a:moveTo>
                  <a:pt x="84274" y="1359111"/>
                </a:moveTo>
                <a:lnTo>
                  <a:pt x="22984" y="1359111"/>
                </a:lnTo>
                <a:lnTo>
                  <a:pt x="22984" y="1254917"/>
                </a:lnTo>
                <a:lnTo>
                  <a:pt x="84274" y="1254917"/>
                </a:lnTo>
                <a:lnTo>
                  <a:pt x="84274" y="1359111"/>
                </a:lnTo>
                <a:close/>
                <a:moveTo>
                  <a:pt x="84274" y="1153789"/>
                </a:moveTo>
                <a:lnTo>
                  <a:pt x="22984" y="1153789"/>
                </a:lnTo>
                <a:lnTo>
                  <a:pt x="22984" y="1049595"/>
                </a:lnTo>
                <a:lnTo>
                  <a:pt x="84274" y="1049595"/>
                </a:lnTo>
                <a:lnTo>
                  <a:pt x="84274" y="1153789"/>
                </a:lnTo>
                <a:close/>
                <a:moveTo>
                  <a:pt x="84274" y="945402"/>
                </a:moveTo>
                <a:lnTo>
                  <a:pt x="22984" y="945402"/>
                </a:lnTo>
                <a:lnTo>
                  <a:pt x="22984" y="841208"/>
                </a:lnTo>
                <a:lnTo>
                  <a:pt x="84274" y="841208"/>
                </a:lnTo>
                <a:lnTo>
                  <a:pt x="84274" y="945402"/>
                </a:lnTo>
                <a:close/>
                <a:moveTo>
                  <a:pt x="84274" y="740079"/>
                </a:moveTo>
                <a:lnTo>
                  <a:pt x="22984" y="740079"/>
                </a:lnTo>
                <a:lnTo>
                  <a:pt x="22984" y="635886"/>
                </a:lnTo>
                <a:lnTo>
                  <a:pt x="84274" y="635886"/>
                </a:lnTo>
                <a:lnTo>
                  <a:pt x="84274" y="740079"/>
                </a:lnTo>
                <a:close/>
                <a:moveTo>
                  <a:pt x="84274" y="534757"/>
                </a:moveTo>
                <a:lnTo>
                  <a:pt x="22984" y="534757"/>
                </a:lnTo>
                <a:lnTo>
                  <a:pt x="22984" y="430564"/>
                </a:lnTo>
                <a:lnTo>
                  <a:pt x="84274" y="430564"/>
                </a:lnTo>
                <a:lnTo>
                  <a:pt x="84274" y="534757"/>
                </a:lnTo>
                <a:close/>
                <a:moveTo>
                  <a:pt x="84274" y="329435"/>
                </a:moveTo>
                <a:lnTo>
                  <a:pt x="22984" y="329435"/>
                </a:lnTo>
                <a:lnTo>
                  <a:pt x="22984" y="225242"/>
                </a:lnTo>
                <a:lnTo>
                  <a:pt x="84274" y="225242"/>
                </a:lnTo>
                <a:lnTo>
                  <a:pt x="84274" y="329435"/>
                </a:lnTo>
                <a:close/>
                <a:moveTo>
                  <a:pt x="84274" y="124113"/>
                </a:moveTo>
                <a:lnTo>
                  <a:pt x="22984" y="124113"/>
                </a:lnTo>
                <a:lnTo>
                  <a:pt x="22984" y="22984"/>
                </a:lnTo>
                <a:lnTo>
                  <a:pt x="84274" y="22984"/>
                </a:lnTo>
                <a:lnTo>
                  <a:pt x="84274" y="124113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F33B50-DFAF-4776-9F7A-747CAD66C597}"/>
              </a:ext>
            </a:extLst>
          </p:cNvPr>
          <p:cNvSpPr/>
          <p:nvPr/>
        </p:nvSpPr>
        <p:spPr>
          <a:xfrm>
            <a:off x="6783457" y="6021698"/>
            <a:ext cx="116366" cy="99448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108790" y="108790"/>
                </a:moveTo>
                <a:lnTo>
                  <a:pt x="22984" y="108790"/>
                </a:lnTo>
                <a:lnTo>
                  <a:pt x="22984" y="47500"/>
                </a:lnTo>
                <a:lnTo>
                  <a:pt x="47500" y="47500"/>
                </a:lnTo>
                <a:lnTo>
                  <a:pt x="47500" y="22984"/>
                </a:lnTo>
                <a:lnTo>
                  <a:pt x="108790" y="2298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21DD7F-BD99-46B9-BF5B-3EEA80016768}"/>
              </a:ext>
            </a:extLst>
          </p:cNvPr>
          <p:cNvSpPr/>
          <p:nvPr/>
        </p:nvSpPr>
        <p:spPr>
          <a:xfrm>
            <a:off x="4444486" y="6041589"/>
            <a:ext cx="2269151" cy="74586"/>
          </a:xfrm>
          <a:custGeom>
            <a:avLst/>
            <a:gdLst/>
            <a:ahLst/>
            <a:cxnLst/>
            <a:rect l="0" t="0" r="0" b="0"/>
            <a:pathLst>
              <a:path w="2390318" h="91935">
                <a:moveTo>
                  <a:pt x="2385722" y="84274"/>
                </a:moveTo>
                <a:lnTo>
                  <a:pt x="2281529" y="84274"/>
                </a:lnTo>
                <a:lnTo>
                  <a:pt x="2281529" y="22984"/>
                </a:lnTo>
                <a:lnTo>
                  <a:pt x="2385722" y="22984"/>
                </a:lnTo>
                <a:lnTo>
                  <a:pt x="2385722" y="84274"/>
                </a:lnTo>
                <a:close/>
                <a:moveTo>
                  <a:pt x="2180400" y="84274"/>
                </a:moveTo>
                <a:lnTo>
                  <a:pt x="2076206" y="84274"/>
                </a:lnTo>
                <a:lnTo>
                  <a:pt x="2076206" y="22984"/>
                </a:lnTo>
                <a:lnTo>
                  <a:pt x="2180400" y="22984"/>
                </a:lnTo>
                <a:lnTo>
                  <a:pt x="2180400" y="84274"/>
                </a:lnTo>
                <a:close/>
                <a:moveTo>
                  <a:pt x="1975078" y="84274"/>
                </a:moveTo>
                <a:lnTo>
                  <a:pt x="1870884" y="84274"/>
                </a:lnTo>
                <a:lnTo>
                  <a:pt x="1870884" y="22984"/>
                </a:lnTo>
                <a:lnTo>
                  <a:pt x="1975078" y="22984"/>
                </a:lnTo>
                <a:lnTo>
                  <a:pt x="1975078" y="84274"/>
                </a:lnTo>
                <a:close/>
                <a:moveTo>
                  <a:pt x="1769755" y="84274"/>
                </a:moveTo>
                <a:lnTo>
                  <a:pt x="1665562" y="84274"/>
                </a:lnTo>
                <a:lnTo>
                  <a:pt x="1665562" y="22984"/>
                </a:lnTo>
                <a:lnTo>
                  <a:pt x="1769755" y="22984"/>
                </a:lnTo>
                <a:lnTo>
                  <a:pt x="1769755" y="84274"/>
                </a:lnTo>
                <a:close/>
                <a:moveTo>
                  <a:pt x="1564433" y="84274"/>
                </a:moveTo>
                <a:lnTo>
                  <a:pt x="1460240" y="84274"/>
                </a:lnTo>
                <a:lnTo>
                  <a:pt x="1460240" y="22984"/>
                </a:lnTo>
                <a:lnTo>
                  <a:pt x="1564433" y="22984"/>
                </a:lnTo>
                <a:lnTo>
                  <a:pt x="1564433" y="84274"/>
                </a:lnTo>
                <a:close/>
                <a:moveTo>
                  <a:pt x="1359111" y="84274"/>
                </a:moveTo>
                <a:lnTo>
                  <a:pt x="1254917" y="84274"/>
                </a:lnTo>
                <a:lnTo>
                  <a:pt x="1254917" y="22984"/>
                </a:lnTo>
                <a:lnTo>
                  <a:pt x="1359111" y="22984"/>
                </a:lnTo>
                <a:lnTo>
                  <a:pt x="1359111" y="84274"/>
                </a:lnTo>
                <a:close/>
                <a:moveTo>
                  <a:pt x="1153789" y="84274"/>
                </a:moveTo>
                <a:lnTo>
                  <a:pt x="1049595" y="84274"/>
                </a:lnTo>
                <a:lnTo>
                  <a:pt x="1049595" y="22984"/>
                </a:lnTo>
                <a:lnTo>
                  <a:pt x="1153789" y="22984"/>
                </a:lnTo>
                <a:lnTo>
                  <a:pt x="1153789" y="84274"/>
                </a:lnTo>
                <a:close/>
                <a:moveTo>
                  <a:pt x="945402" y="84274"/>
                </a:moveTo>
                <a:lnTo>
                  <a:pt x="841208" y="84274"/>
                </a:lnTo>
                <a:lnTo>
                  <a:pt x="841208" y="22984"/>
                </a:lnTo>
                <a:lnTo>
                  <a:pt x="945402" y="22984"/>
                </a:lnTo>
                <a:lnTo>
                  <a:pt x="945402" y="84274"/>
                </a:lnTo>
                <a:close/>
                <a:moveTo>
                  <a:pt x="740079" y="84274"/>
                </a:moveTo>
                <a:lnTo>
                  <a:pt x="635886" y="84274"/>
                </a:lnTo>
                <a:lnTo>
                  <a:pt x="635886" y="22984"/>
                </a:lnTo>
                <a:lnTo>
                  <a:pt x="740079" y="22984"/>
                </a:lnTo>
                <a:lnTo>
                  <a:pt x="740079" y="84274"/>
                </a:lnTo>
                <a:close/>
                <a:moveTo>
                  <a:pt x="534757" y="84274"/>
                </a:moveTo>
                <a:lnTo>
                  <a:pt x="430564" y="84274"/>
                </a:lnTo>
                <a:lnTo>
                  <a:pt x="430564" y="22984"/>
                </a:lnTo>
                <a:lnTo>
                  <a:pt x="534757" y="22984"/>
                </a:lnTo>
                <a:lnTo>
                  <a:pt x="534757" y="84274"/>
                </a:lnTo>
                <a:close/>
                <a:moveTo>
                  <a:pt x="329435" y="84274"/>
                </a:moveTo>
                <a:lnTo>
                  <a:pt x="225242" y="84274"/>
                </a:lnTo>
                <a:lnTo>
                  <a:pt x="225242" y="22984"/>
                </a:lnTo>
                <a:lnTo>
                  <a:pt x="329435" y="22984"/>
                </a:lnTo>
                <a:lnTo>
                  <a:pt x="329435" y="84274"/>
                </a:lnTo>
                <a:close/>
                <a:moveTo>
                  <a:pt x="124113" y="84274"/>
                </a:moveTo>
                <a:lnTo>
                  <a:pt x="22984" y="84274"/>
                </a:lnTo>
                <a:lnTo>
                  <a:pt x="22984" y="22984"/>
                </a:lnTo>
                <a:lnTo>
                  <a:pt x="127177" y="22984"/>
                </a:lnTo>
                <a:lnTo>
                  <a:pt x="127177" y="8427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DD04B3-96DF-4F58-894B-05378050701A}"/>
              </a:ext>
            </a:extLst>
          </p:cNvPr>
          <p:cNvSpPr/>
          <p:nvPr/>
        </p:nvSpPr>
        <p:spPr>
          <a:xfrm>
            <a:off x="4424122" y="4005388"/>
            <a:ext cx="2298242" cy="1964100"/>
          </a:xfrm>
          <a:custGeom>
            <a:avLst/>
            <a:gdLst/>
            <a:ahLst/>
            <a:cxnLst/>
            <a:rect l="0" t="0" r="0" b="0"/>
            <a:pathLst>
              <a:path w="2420963" h="2420963">
                <a:moveTo>
                  <a:pt x="2425561" y="2425561"/>
                </a:moveTo>
                <a:lnTo>
                  <a:pt x="22984" y="2425561"/>
                </a:lnTo>
                <a:lnTo>
                  <a:pt x="22984" y="22984"/>
                </a:lnTo>
                <a:lnTo>
                  <a:pt x="2425561" y="22984"/>
                </a:lnTo>
                <a:lnTo>
                  <a:pt x="2425561" y="2425561"/>
                </a:lnTo>
                <a:close/>
                <a:moveTo>
                  <a:pt x="200725" y="2250884"/>
                </a:moveTo>
                <a:lnTo>
                  <a:pt x="2250884" y="2250884"/>
                </a:lnTo>
                <a:lnTo>
                  <a:pt x="2250884" y="200725"/>
                </a:lnTo>
                <a:lnTo>
                  <a:pt x="200725" y="200725"/>
                </a:lnTo>
                <a:lnTo>
                  <a:pt x="200725" y="2250884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319A1A7-243B-4C9D-8ABB-5BCBA8F630CD}"/>
              </a:ext>
            </a:extLst>
          </p:cNvPr>
          <p:cNvSpPr/>
          <p:nvPr/>
        </p:nvSpPr>
        <p:spPr>
          <a:xfrm>
            <a:off x="4409576" y="3992957"/>
            <a:ext cx="1454584" cy="621551"/>
          </a:xfrm>
          <a:custGeom>
            <a:avLst/>
            <a:gdLst/>
            <a:ahLst/>
            <a:cxnLst/>
            <a:rect l="0" t="0" r="0" b="0"/>
            <a:pathLst>
              <a:path w="1532255" h="766127">
                <a:moveTo>
                  <a:pt x="56693" y="752338"/>
                </a:moveTo>
                <a:lnTo>
                  <a:pt x="22984" y="752338"/>
                </a:lnTo>
                <a:lnTo>
                  <a:pt x="22984" y="22984"/>
                </a:lnTo>
                <a:lnTo>
                  <a:pt x="1524594" y="22984"/>
                </a:lnTo>
                <a:lnTo>
                  <a:pt x="1524594" y="56693"/>
                </a:lnTo>
                <a:lnTo>
                  <a:pt x="56693" y="5669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B0F4BE-A8E0-4D9A-B8F5-31035FA2C9C9}"/>
              </a:ext>
            </a:extLst>
          </p:cNvPr>
          <p:cNvSpPr/>
          <p:nvPr/>
        </p:nvSpPr>
        <p:spPr>
          <a:xfrm>
            <a:off x="6690364" y="4599590"/>
            <a:ext cx="58183" cy="845309"/>
          </a:xfrm>
          <a:custGeom>
            <a:avLst/>
            <a:gdLst/>
            <a:ahLst/>
            <a:cxnLst/>
            <a:rect l="0" t="0" r="0" b="0"/>
            <a:pathLst>
              <a:path w="61290" h="1041933">
                <a:moveTo>
                  <a:pt x="56693" y="1031208"/>
                </a:moveTo>
                <a:lnTo>
                  <a:pt x="22984" y="1031208"/>
                </a:lnTo>
                <a:lnTo>
                  <a:pt x="22984" y="988305"/>
                </a:lnTo>
                <a:lnTo>
                  <a:pt x="56693" y="988305"/>
                </a:lnTo>
                <a:lnTo>
                  <a:pt x="56693" y="1031208"/>
                </a:lnTo>
                <a:close/>
                <a:moveTo>
                  <a:pt x="56693" y="942337"/>
                </a:moveTo>
                <a:lnTo>
                  <a:pt x="22984" y="942337"/>
                </a:lnTo>
                <a:lnTo>
                  <a:pt x="22984" y="899434"/>
                </a:lnTo>
                <a:lnTo>
                  <a:pt x="56693" y="899434"/>
                </a:lnTo>
                <a:lnTo>
                  <a:pt x="56693" y="942337"/>
                </a:lnTo>
                <a:close/>
                <a:moveTo>
                  <a:pt x="56693" y="856531"/>
                </a:moveTo>
                <a:lnTo>
                  <a:pt x="22984" y="856531"/>
                </a:lnTo>
                <a:lnTo>
                  <a:pt x="22984" y="810563"/>
                </a:lnTo>
                <a:lnTo>
                  <a:pt x="56693" y="810563"/>
                </a:lnTo>
                <a:lnTo>
                  <a:pt x="56693" y="856531"/>
                </a:lnTo>
                <a:close/>
                <a:moveTo>
                  <a:pt x="56693" y="767660"/>
                </a:moveTo>
                <a:lnTo>
                  <a:pt x="22984" y="767660"/>
                </a:lnTo>
                <a:lnTo>
                  <a:pt x="22984" y="724757"/>
                </a:lnTo>
                <a:lnTo>
                  <a:pt x="56693" y="724757"/>
                </a:lnTo>
                <a:lnTo>
                  <a:pt x="56693" y="767660"/>
                </a:lnTo>
                <a:close/>
                <a:moveTo>
                  <a:pt x="56693" y="681854"/>
                </a:moveTo>
                <a:lnTo>
                  <a:pt x="22984" y="681854"/>
                </a:lnTo>
                <a:lnTo>
                  <a:pt x="22984" y="638951"/>
                </a:lnTo>
                <a:lnTo>
                  <a:pt x="56693" y="638951"/>
                </a:lnTo>
                <a:lnTo>
                  <a:pt x="56693" y="681854"/>
                </a:lnTo>
                <a:close/>
                <a:moveTo>
                  <a:pt x="56693" y="592983"/>
                </a:moveTo>
                <a:lnTo>
                  <a:pt x="22984" y="592983"/>
                </a:lnTo>
                <a:lnTo>
                  <a:pt x="22984" y="550080"/>
                </a:lnTo>
                <a:lnTo>
                  <a:pt x="56693" y="550080"/>
                </a:lnTo>
                <a:lnTo>
                  <a:pt x="56693" y="592983"/>
                </a:lnTo>
                <a:close/>
                <a:moveTo>
                  <a:pt x="56693" y="504112"/>
                </a:moveTo>
                <a:lnTo>
                  <a:pt x="22984" y="504112"/>
                </a:lnTo>
                <a:lnTo>
                  <a:pt x="22984" y="461209"/>
                </a:lnTo>
                <a:lnTo>
                  <a:pt x="56693" y="461209"/>
                </a:lnTo>
                <a:lnTo>
                  <a:pt x="56693" y="504112"/>
                </a:lnTo>
                <a:close/>
                <a:moveTo>
                  <a:pt x="56693" y="418306"/>
                </a:moveTo>
                <a:lnTo>
                  <a:pt x="22984" y="418306"/>
                </a:lnTo>
                <a:lnTo>
                  <a:pt x="22984" y="375403"/>
                </a:lnTo>
                <a:lnTo>
                  <a:pt x="56693" y="375403"/>
                </a:lnTo>
                <a:lnTo>
                  <a:pt x="56693" y="418306"/>
                </a:lnTo>
                <a:close/>
                <a:moveTo>
                  <a:pt x="56693" y="329435"/>
                </a:moveTo>
                <a:lnTo>
                  <a:pt x="22984" y="329435"/>
                </a:lnTo>
                <a:lnTo>
                  <a:pt x="22984" y="286532"/>
                </a:lnTo>
                <a:lnTo>
                  <a:pt x="56693" y="286532"/>
                </a:lnTo>
                <a:lnTo>
                  <a:pt x="56693" y="329435"/>
                </a:lnTo>
                <a:close/>
                <a:moveTo>
                  <a:pt x="56693" y="243629"/>
                </a:moveTo>
                <a:lnTo>
                  <a:pt x="22984" y="243629"/>
                </a:lnTo>
                <a:lnTo>
                  <a:pt x="22984" y="197661"/>
                </a:lnTo>
                <a:lnTo>
                  <a:pt x="56693" y="197661"/>
                </a:lnTo>
                <a:lnTo>
                  <a:pt x="56693" y="243629"/>
                </a:lnTo>
                <a:close/>
                <a:moveTo>
                  <a:pt x="56693" y="154758"/>
                </a:moveTo>
                <a:lnTo>
                  <a:pt x="22984" y="154758"/>
                </a:lnTo>
                <a:lnTo>
                  <a:pt x="22984" y="111855"/>
                </a:lnTo>
                <a:lnTo>
                  <a:pt x="56693" y="111855"/>
                </a:lnTo>
                <a:lnTo>
                  <a:pt x="56693" y="154758"/>
                </a:lnTo>
                <a:close/>
                <a:moveTo>
                  <a:pt x="56693" y="65887"/>
                </a:moveTo>
                <a:lnTo>
                  <a:pt x="22984" y="65887"/>
                </a:lnTo>
                <a:lnTo>
                  <a:pt x="22984" y="22984"/>
                </a:lnTo>
                <a:lnTo>
                  <a:pt x="56693" y="22984"/>
                </a:lnTo>
                <a:lnTo>
                  <a:pt x="56693" y="65887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D82FE0D-489B-4DAD-B61C-E7D08B028A4A}"/>
              </a:ext>
            </a:extLst>
          </p:cNvPr>
          <p:cNvSpPr/>
          <p:nvPr/>
        </p:nvSpPr>
        <p:spPr>
          <a:xfrm>
            <a:off x="4575398" y="4134670"/>
            <a:ext cx="290917" cy="298344"/>
          </a:xfrm>
          <a:custGeom>
            <a:avLst/>
            <a:gdLst/>
            <a:ahLst/>
            <a:cxnLst/>
            <a:rect l="0" t="0" r="0" b="0"/>
            <a:pathLst>
              <a:path w="306451" h="367741">
                <a:moveTo>
                  <a:pt x="56693" y="344758"/>
                </a:moveTo>
                <a:lnTo>
                  <a:pt x="22984" y="344758"/>
                </a:lnTo>
                <a:lnTo>
                  <a:pt x="22984" y="22984"/>
                </a:lnTo>
                <a:lnTo>
                  <a:pt x="286532" y="22984"/>
                </a:lnTo>
                <a:lnTo>
                  <a:pt x="286532" y="56693"/>
                </a:lnTo>
                <a:lnTo>
                  <a:pt x="56693" y="5669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FA2519D-F25B-442E-8960-C43751C7A378}"/>
              </a:ext>
            </a:extLst>
          </p:cNvPr>
          <p:cNvSpPr/>
          <p:nvPr/>
        </p:nvSpPr>
        <p:spPr>
          <a:xfrm>
            <a:off x="4845951" y="4134670"/>
            <a:ext cx="581833" cy="49724"/>
          </a:xfrm>
          <a:custGeom>
            <a:avLst/>
            <a:gdLst/>
            <a:ahLst/>
            <a:cxnLst/>
            <a:rect l="0" t="0" r="0" b="0"/>
            <a:pathLst>
              <a:path w="612902" h="61290">
                <a:moveTo>
                  <a:pt x="592983" y="56693"/>
                </a:moveTo>
                <a:lnTo>
                  <a:pt x="550080" y="56693"/>
                </a:lnTo>
                <a:lnTo>
                  <a:pt x="550080" y="22984"/>
                </a:lnTo>
                <a:lnTo>
                  <a:pt x="592983" y="22984"/>
                </a:lnTo>
                <a:lnTo>
                  <a:pt x="592983" y="56693"/>
                </a:lnTo>
                <a:close/>
                <a:moveTo>
                  <a:pt x="504112" y="56693"/>
                </a:moveTo>
                <a:lnTo>
                  <a:pt x="461209" y="56693"/>
                </a:lnTo>
                <a:lnTo>
                  <a:pt x="461209" y="22984"/>
                </a:lnTo>
                <a:lnTo>
                  <a:pt x="504112" y="22984"/>
                </a:lnTo>
                <a:lnTo>
                  <a:pt x="504112" y="56693"/>
                </a:lnTo>
                <a:close/>
                <a:moveTo>
                  <a:pt x="418306" y="56693"/>
                </a:moveTo>
                <a:lnTo>
                  <a:pt x="375403" y="56693"/>
                </a:lnTo>
                <a:lnTo>
                  <a:pt x="375403" y="22984"/>
                </a:lnTo>
                <a:lnTo>
                  <a:pt x="418306" y="22984"/>
                </a:lnTo>
                <a:lnTo>
                  <a:pt x="418306" y="56693"/>
                </a:lnTo>
                <a:close/>
                <a:moveTo>
                  <a:pt x="329435" y="56693"/>
                </a:moveTo>
                <a:lnTo>
                  <a:pt x="286532" y="56693"/>
                </a:lnTo>
                <a:lnTo>
                  <a:pt x="286532" y="22984"/>
                </a:lnTo>
                <a:lnTo>
                  <a:pt x="329435" y="22984"/>
                </a:lnTo>
                <a:lnTo>
                  <a:pt x="329435" y="56693"/>
                </a:lnTo>
                <a:close/>
                <a:moveTo>
                  <a:pt x="243629" y="56693"/>
                </a:moveTo>
                <a:lnTo>
                  <a:pt x="200726" y="56693"/>
                </a:lnTo>
                <a:lnTo>
                  <a:pt x="200726" y="22984"/>
                </a:lnTo>
                <a:lnTo>
                  <a:pt x="243629" y="22984"/>
                </a:lnTo>
                <a:lnTo>
                  <a:pt x="243629" y="56693"/>
                </a:lnTo>
                <a:close/>
                <a:moveTo>
                  <a:pt x="154758" y="56693"/>
                </a:moveTo>
                <a:lnTo>
                  <a:pt x="111855" y="56693"/>
                </a:lnTo>
                <a:lnTo>
                  <a:pt x="111855" y="22984"/>
                </a:lnTo>
                <a:lnTo>
                  <a:pt x="154758" y="22984"/>
                </a:lnTo>
                <a:lnTo>
                  <a:pt x="154758" y="56693"/>
                </a:lnTo>
                <a:close/>
                <a:moveTo>
                  <a:pt x="65887" y="56693"/>
                </a:moveTo>
                <a:lnTo>
                  <a:pt x="22984" y="56693"/>
                </a:lnTo>
                <a:lnTo>
                  <a:pt x="22984" y="22984"/>
                </a:lnTo>
                <a:lnTo>
                  <a:pt x="65887" y="22984"/>
                </a:lnTo>
                <a:lnTo>
                  <a:pt x="65887" y="5669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0C69C6-C81A-4B2C-AB66-87FE2FC187A2}"/>
              </a:ext>
            </a:extLst>
          </p:cNvPr>
          <p:cNvSpPr txBox="1"/>
          <p:nvPr/>
        </p:nvSpPr>
        <p:spPr>
          <a:xfrm>
            <a:off x="4774675" y="4366541"/>
            <a:ext cx="1608772" cy="9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Predicting the next action of a client.</a:t>
            </a:r>
            <a:endParaRPr lang="en-Z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03FEF5C1-3E8A-484E-8A78-BB17B7C3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4576" y="3773239"/>
            <a:ext cx="1297816" cy="162227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81EFDE4-6476-419F-820E-88965A4D2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305" y="3335413"/>
            <a:ext cx="596037" cy="364245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A53973D-CF56-4D7A-AACF-37AAAC314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2683" y="5627878"/>
            <a:ext cx="405937" cy="499615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78CC5A70-6C46-4262-89F1-DDFFE99A1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466863" y="6121146"/>
            <a:ext cx="233125" cy="488752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E435D9B9-E516-48C8-924B-BAFAF1EFC652}"/>
              </a:ext>
            </a:extLst>
          </p:cNvPr>
          <p:cNvSpPr/>
          <p:nvPr/>
        </p:nvSpPr>
        <p:spPr>
          <a:xfrm>
            <a:off x="13838019" y="7210502"/>
            <a:ext cx="2337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if likely that client will drop-off</a:t>
            </a:r>
            <a:r>
              <a:rPr lang="en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B6A5A323-4F70-4E82-AEBE-41071A82B0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4839502" y="6535135"/>
            <a:ext cx="233125" cy="488752"/>
          </a:xfrm>
          <a:prstGeom prst="rect">
            <a:avLst/>
          </a:prstGeom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1A530F5-9CCF-4468-9713-C02DF8AB1D39}"/>
              </a:ext>
            </a:extLst>
          </p:cNvPr>
          <p:cNvSpPr/>
          <p:nvPr/>
        </p:nvSpPr>
        <p:spPr>
          <a:xfrm rot="10800000">
            <a:off x="14968031" y="8193697"/>
            <a:ext cx="77708" cy="488752"/>
          </a:xfrm>
          <a:custGeom>
            <a:avLst/>
            <a:gdLst/>
            <a:ahLst/>
            <a:cxnLst/>
            <a:rect l="0" t="0" r="0" b="0"/>
            <a:pathLst>
              <a:path w="77708" h="488752">
                <a:moveTo>
                  <a:pt x="29141" y="21563"/>
                </a:moveTo>
                <a:lnTo>
                  <a:pt x="71880" y="21563"/>
                </a:lnTo>
                <a:lnTo>
                  <a:pt x="71880" y="487314"/>
                </a:lnTo>
                <a:lnTo>
                  <a:pt x="29141" y="487314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73664277-9D59-4380-B6AF-D13952DC1522}"/>
              </a:ext>
            </a:extLst>
          </p:cNvPr>
          <p:cNvSpPr/>
          <p:nvPr/>
        </p:nvSpPr>
        <p:spPr>
          <a:xfrm rot="5400000">
            <a:off x="14957808" y="6131275"/>
            <a:ext cx="98153" cy="5062726"/>
          </a:xfrm>
          <a:custGeom>
            <a:avLst/>
            <a:gdLst/>
            <a:ahLst/>
            <a:cxnLst/>
            <a:rect l="0" t="0" r="0" b="0"/>
            <a:pathLst>
              <a:path w="77708" h="488752">
                <a:moveTo>
                  <a:pt x="29141" y="21563"/>
                </a:moveTo>
                <a:lnTo>
                  <a:pt x="71880" y="21563"/>
                </a:lnTo>
                <a:lnTo>
                  <a:pt x="71880" y="487314"/>
                </a:lnTo>
                <a:lnTo>
                  <a:pt x="29141" y="487314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EA40E67-0DFF-4A82-BBEF-223693B4CF64}"/>
              </a:ext>
            </a:extLst>
          </p:cNvPr>
          <p:cNvSpPr/>
          <p:nvPr/>
        </p:nvSpPr>
        <p:spPr>
          <a:xfrm>
            <a:off x="13825181" y="10192063"/>
            <a:ext cx="222150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f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 to engage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3442456-67D1-426F-BA2D-DC30591C5F4C}"/>
              </a:ext>
            </a:extLst>
          </p:cNvPr>
          <p:cNvSpPr/>
          <p:nvPr/>
        </p:nvSpPr>
        <p:spPr>
          <a:xfrm>
            <a:off x="7090650" y="9694604"/>
            <a:ext cx="4488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channel to use </a:t>
            </a:r>
            <a:br>
              <a:rPr lang="en-Z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Z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(email, </a:t>
            </a:r>
            <a:r>
              <a:rPr lang="en-ZA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sms</a:t>
            </a:r>
            <a:r>
              <a:rPr lang="en-Z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ZA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</a:t>
            </a:r>
            <a:r>
              <a:rPr lang="en-Z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pop-up, etc.)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822E48E-7131-4BC5-92B7-3B5849F70AA3}"/>
              </a:ext>
            </a:extLst>
          </p:cNvPr>
          <p:cNvSpPr/>
          <p:nvPr/>
        </p:nvSpPr>
        <p:spPr>
          <a:xfrm>
            <a:off x="19253591" y="10173881"/>
            <a:ext cx="3062057" cy="504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f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message to send</a:t>
            </a:r>
          </a:p>
        </p:txBody>
      </p:sp>
      <p:sp>
        <p:nvSpPr>
          <p:cNvPr id="108" name="Shape 3958">
            <a:extLst>
              <a:ext uri="{FF2B5EF4-FFF2-40B4-BE49-F238E27FC236}">
                <a16:creationId xmlns:a16="http://schemas.microsoft.com/office/drawing/2014/main" id="{DF6C3269-E61E-4662-A64E-8BDF801BF902}"/>
              </a:ext>
            </a:extLst>
          </p:cNvPr>
          <p:cNvSpPr/>
          <p:nvPr/>
        </p:nvSpPr>
        <p:spPr>
          <a:xfrm rot="18878582">
            <a:off x="9196644" y="7565040"/>
            <a:ext cx="2056518" cy="1462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109" name="Shape 3958">
            <a:extLst>
              <a:ext uri="{FF2B5EF4-FFF2-40B4-BE49-F238E27FC236}">
                <a16:creationId xmlns:a16="http://schemas.microsoft.com/office/drawing/2014/main" id="{269C2730-0E8B-4B22-B471-086532074769}"/>
              </a:ext>
            </a:extLst>
          </p:cNvPr>
          <p:cNvSpPr/>
          <p:nvPr/>
        </p:nvSpPr>
        <p:spPr>
          <a:xfrm rot="2721418" flipH="1">
            <a:off x="18225332" y="7562427"/>
            <a:ext cx="2056518" cy="1462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5C10F2-FA99-46A3-8C90-D00BB060AFF6}"/>
              </a:ext>
            </a:extLst>
          </p:cNvPr>
          <p:cNvSpPr/>
          <p:nvPr/>
        </p:nvSpPr>
        <p:spPr>
          <a:xfrm>
            <a:off x="13563012" y="6002805"/>
            <a:ext cx="114851" cy="98153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105726" y="108790"/>
                </a:moveTo>
                <a:lnTo>
                  <a:pt x="22984" y="108790"/>
                </a:lnTo>
                <a:lnTo>
                  <a:pt x="22984" y="22984"/>
                </a:lnTo>
                <a:lnTo>
                  <a:pt x="84274" y="22984"/>
                </a:lnTo>
                <a:lnTo>
                  <a:pt x="84274" y="47500"/>
                </a:lnTo>
                <a:lnTo>
                  <a:pt x="105726" y="47500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35FE299-3E28-4D4E-903E-16DFC0D4A0B7}"/>
              </a:ext>
            </a:extLst>
          </p:cNvPr>
          <p:cNvSpPr/>
          <p:nvPr/>
        </p:nvSpPr>
        <p:spPr>
          <a:xfrm>
            <a:off x="13563012" y="4029920"/>
            <a:ext cx="86138" cy="1913993"/>
          </a:xfrm>
          <a:custGeom>
            <a:avLst/>
            <a:gdLst/>
            <a:ahLst/>
            <a:cxnLst/>
            <a:rect l="0" t="0" r="0" b="0"/>
            <a:pathLst>
              <a:path w="91935" h="2390318">
                <a:moveTo>
                  <a:pt x="84274" y="2385722"/>
                </a:moveTo>
                <a:lnTo>
                  <a:pt x="22984" y="2385722"/>
                </a:lnTo>
                <a:lnTo>
                  <a:pt x="22984" y="2281529"/>
                </a:lnTo>
                <a:lnTo>
                  <a:pt x="84274" y="2281529"/>
                </a:lnTo>
                <a:lnTo>
                  <a:pt x="84274" y="2385722"/>
                </a:lnTo>
                <a:close/>
                <a:moveTo>
                  <a:pt x="84274" y="2180400"/>
                </a:moveTo>
                <a:lnTo>
                  <a:pt x="22984" y="2180400"/>
                </a:lnTo>
                <a:lnTo>
                  <a:pt x="22984" y="2076206"/>
                </a:lnTo>
                <a:lnTo>
                  <a:pt x="84274" y="2076206"/>
                </a:lnTo>
                <a:lnTo>
                  <a:pt x="84274" y="2180400"/>
                </a:lnTo>
                <a:close/>
                <a:moveTo>
                  <a:pt x="84274" y="1975078"/>
                </a:moveTo>
                <a:lnTo>
                  <a:pt x="22984" y="1975078"/>
                </a:lnTo>
                <a:lnTo>
                  <a:pt x="22984" y="1870884"/>
                </a:lnTo>
                <a:lnTo>
                  <a:pt x="84274" y="1870884"/>
                </a:lnTo>
                <a:lnTo>
                  <a:pt x="84274" y="1975078"/>
                </a:lnTo>
                <a:close/>
                <a:moveTo>
                  <a:pt x="84274" y="1769755"/>
                </a:moveTo>
                <a:lnTo>
                  <a:pt x="22984" y="1769755"/>
                </a:lnTo>
                <a:lnTo>
                  <a:pt x="22984" y="1665562"/>
                </a:lnTo>
                <a:lnTo>
                  <a:pt x="84274" y="1665562"/>
                </a:lnTo>
                <a:lnTo>
                  <a:pt x="84274" y="1769755"/>
                </a:lnTo>
                <a:close/>
                <a:moveTo>
                  <a:pt x="84274" y="1564433"/>
                </a:moveTo>
                <a:lnTo>
                  <a:pt x="22984" y="1564433"/>
                </a:lnTo>
                <a:lnTo>
                  <a:pt x="22984" y="1460240"/>
                </a:lnTo>
                <a:lnTo>
                  <a:pt x="84274" y="1460240"/>
                </a:lnTo>
                <a:lnTo>
                  <a:pt x="84274" y="1564433"/>
                </a:lnTo>
                <a:close/>
                <a:moveTo>
                  <a:pt x="84274" y="1359111"/>
                </a:moveTo>
                <a:lnTo>
                  <a:pt x="22984" y="1359111"/>
                </a:lnTo>
                <a:lnTo>
                  <a:pt x="22984" y="1254917"/>
                </a:lnTo>
                <a:lnTo>
                  <a:pt x="84274" y="1254917"/>
                </a:lnTo>
                <a:lnTo>
                  <a:pt x="84274" y="1359111"/>
                </a:lnTo>
                <a:close/>
                <a:moveTo>
                  <a:pt x="84274" y="1153789"/>
                </a:moveTo>
                <a:lnTo>
                  <a:pt x="22984" y="1153789"/>
                </a:lnTo>
                <a:lnTo>
                  <a:pt x="22984" y="1049595"/>
                </a:lnTo>
                <a:lnTo>
                  <a:pt x="84274" y="1049595"/>
                </a:lnTo>
                <a:lnTo>
                  <a:pt x="84274" y="1153789"/>
                </a:lnTo>
                <a:close/>
                <a:moveTo>
                  <a:pt x="84274" y="945402"/>
                </a:moveTo>
                <a:lnTo>
                  <a:pt x="22984" y="945402"/>
                </a:lnTo>
                <a:lnTo>
                  <a:pt x="22984" y="841208"/>
                </a:lnTo>
                <a:lnTo>
                  <a:pt x="84274" y="841208"/>
                </a:lnTo>
                <a:lnTo>
                  <a:pt x="84274" y="945402"/>
                </a:lnTo>
                <a:close/>
                <a:moveTo>
                  <a:pt x="84274" y="740079"/>
                </a:moveTo>
                <a:lnTo>
                  <a:pt x="22984" y="740079"/>
                </a:lnTo>
                <a:lnTo>
                  <a:pt x="22984" y="635886"/>
                </a:lnTo>
                <a:lnTo>
                  <a:pt x="84274" y="635886"/>
                </a:lnTo>
                <a:lnTo>
                  <a:pt x="84274" y="740079"/>
                </a:lnTo>
                <a:close/>
                <a:moveTo>
                  <a:pt x="84274" y="534757"/>
                </a:moveTo>
                <a:lnTo>
                  <a:pt x="22984" y="534757"/>
                </a:lnTo>
                <a:lnTo>
                  <a:pt x="22984" y="430564"/>
                </a:lnTo>
                <a:lnTo>
                  <a:pt x="84274" y="430564"/>
                </a:lnTo>
                <a:lnTo>
                  <a:pt x="84274" y="534757"/>
                </a:lnTo>
                <a:close/>
                <a:moveTo>
                  <a:pt x="84274" y="329435"/>
                </a:moveTo>
                <a:lnTo>
                  <a:pt x="22984" y="329435"/>
                </a:lnTo>
                <a:lnTo>
                  <a:pt x="22984" y="225242"/>
                </a:lnTo>
                <a:lnTo>
                  <a:pt x="84274" y="225242"/>
                </a:lnTo>
                <a:lnTo>
                  <a:pt x="84274" y="329435"/>
                </a:lnTo>
                <a:close/>
                <a:moveTo>
                  <a:pt x="84274" y="124113"/>
                </a:moveTo>
                <a:lnTo>
                  <a:pt x="22984" y="124113"/>
                </a:lnTo>
                <a:lnTo>
                  <a:pt x="22984" y="22984"/>
                </a:lnTo>
                <a:lnTo>
                  <a:pt x="84274" y="22984"/>
                </a:lnTo>
                <a:lnTo>
                  <a:pt x="84274" y="124113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A10A171-2324-4612-BB94-7499341E0DB7}"/>
              </a:ext>
            </a:extLst>
          </p:cNvPr>
          <p:cNvSpPr/>
          <p:nvPr/>
        </p:nvSpPr>
        <p:spPr>
          <a:xfrm>
            <a:off x="13563012" y="3880236"/>
            <a:ext cx="114851" cy="98153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84274" y="105726"/>
                </a:moveTo>
                <a:lnTo>
                  <a:pt x="22984" y="105726"/>
                </a:lnTo>
                <a:lnTo>
                  <a:pt x="22984" y="22984"/>
                </a:lnTo>
                <a:lnTo>
                  <a:pt x="105726" y="22984"/>
                </a:lnTo>
                <a:lnTo>
                  <a:pt x="105726" y="84274"/>
                </a:lnTo>
                <a:lnTo>
                  <a:pt x="84274" y="8427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99273BD-7A0B-4E62-B000-84F19F853E16}"/>
              </a:ext>
            </a:extLst>
          </p:cNvPr>
          <p:cNvSpPr/>
          <p:nvPr/>
        </p:nvSpPr>
        <p:spPr>
          <a:xfrm>
            <a:off x="13738161" y="3880236"/>
            <a:ext cx="2239611" cy="73614"/>
          </a:xfrm>
          <a:custGeom>
            <a:avLst/>
            <a:gdLst/>
            <a:ahLst/>
            <a:cxnLst/>
            <a:rect l="0" t="0" r="0" b="0"/>
            <a:pathLst>
              <a:path w="2390318" h="91935">
                <a:moveTo>
                  <a:pt x="2385722" y="84274"/>
                </a:moveTo>
                <a:lnTo>
                  <a:pt x="2281529" y="84274"/>
                </a:lnTo>
                <a:lnTo>
                  <a:pt x="2281529" y="22984"/>
                </a:lnTo>
                <a:lnTo>
                  <a:pt x="2385722" y="22984"/>
                </a:lnTo>
                <a:lnTo>
                  <a:pt x="2385722" y="84274"/>
                </a:lnTo>
                <a:close/>
                <a:moveTo>
                  <a:pt x="2180400" y="84274"/>
                </a:moveTo>
                <a:lnTo>
                  <a:pt x="2076206" y="84274"/>
                </a:lnTo>
                <a:lnTo>
                  <a:pt x="2076206" y="22984"/>
                </a:lnTo>
                <a:lnTo>
                  <a:pt x="2180400" y="22984"/>
                </a:lnTo>
                <a:lnTo>
                  <a:pt x="2180400" y="84274"/>
                </a:lnTo>
                <a:close/>
                <a:moveTo>
                  <a:pt x="1975078" y="84274"/>
                </a:moveTo>
                <a:lnTo>
                  <a:pt x="1870884" y="84274"/>
                </a:lnTo>
                <a:lnTo>
                  <a:pt x="1870884" y="22984"/>
                </a:lnTo>
                <a:lnTo>
                  <a:pt x="1975078" y="22984"/>
                </a:lnTo>
                <a:lnTo>
                  <a:pt x="1975078" y="84274"/>
                </a:lnTo>
                <a:close/>
                <a:moveTo>
                  <a:pt x="1769755" y="84274"/>
                </a:moveTo>
                <a:lnTo>
                  <a:pt x="1665562" y="84274"/>
                </a:lnTo>
                <a:lnTo>
                  <a:pt x="1665562" y="22984"/>
                </a:lnTo>
                <a:lnTo>
                  <a:pt x="1769755" y="22984"/>
                </a:lnTo>
                <a:lnTo>
                  <a:pt x="1769755" y="84274"/>
                </a:lnTo>
                <a:close/>
                <a:moveTo>
                  <a:pt x="1564433" y="84274"/>
                </a:moveTo>
                <a:lnTo>
                  <a:pt x="1460240" y="84274"/>
                </a:lnTo>
                <a:lnTo>
                  <a:pt x="1460240" y="22984"/>
                </a:lnTo>
                <a:lnTo>
                  <a:pt x="1564433" y="22984"/>
                </a:lnTo>
                <a:lnTo>
                  <a:pt x="1564433" y="84274"/>
                </a:lnTo>
                <a:close/>
                <a:moveTo>
                  <a:pt x="1359111" y="84274"/>
                </a:moveTo>
                <a:lnTo>
                  <a:pt x="1254917" y="84274"/>
                </a:lnTo>
                <a:lnTo>
                  <a:pt x="1254917" y="22984"/>
                </a:lnTo>
                <a:lnTo>
                  <a:pt x="1359111" y="22984"/>
                </a:lnTo>
                <a:lnTo>
                  <a:pt x="1359111" y="84274"/>
                </a:lnTo>
                <a:close/>
                <a:moveTo>
                  <a:pt x="1153789" y="84274"/>
                </a:moveTo>
                <a:lnTo>
                  <a:pt x="1049595" y="84274"/>
                </a:lnTo>
                <a:lnTo>
                  <a:pt x="1049595" y="22984"/>
                </a:lnTo>
                <a:lnTo>
                  <a:pt x="1153789" y="22984"/>
                </a:lnTo>
                <a:lnTo>
                  <a:pt x="1153789" y="84274"/>
                </a:lnTo>
                <a:close/>
                <a:moveTo>
                  <a:pt x="945402" y="84274"/>
                </a:moveTo>
                <a:lnTo>
                  <a:pt x="841208" y="84274"/>
                </a:lnTo>
                <a:lnTo>
                  <a:pt x="841208" y="22984"/>
                </a:lnTo>
                <a:lnTo>
                  <a:pt x="945402" y="22984"/>
                </a:lnTo>
                <a:lnTo>
                  <a:pt x="945402" y="84274"/>
                </a:lnTo>
                <a:close/>
                <a:moveTo>
                  <a:pt x="740079" y="84274"/>
                </a:moveTo>
                <a:lnTo>
                  <a:pt x="635886" y="84274"/>
                </a:lnTo>
                <a:lnTo>
                  <a:pt x="635886" y="22984"/>
                </a:lnTo>
                <a:lnTo>
                  <a:pt x="740079" y="22984"/>
                </a:lnTo>
                <a:lnTo>
                  <a:pt x="740079" y="84274"/>
                </a:lnTo>
                <a:close/>
                <a:moveTo>
                  <a:pt x="534757" y="84274"/>
                </a:moveTo>
                <a:lnTo>
                  <a:pt x="430564" y="84274"/>
                </a:lnTo>
                <a:lnTo>
                  <a:pt x="430564" y="22984"/>
                </a:lnTo>
                <a:lnTo>
                  <a:pt x="534757" y="22984"/>
                </a:lnTo>
                <a:lnTo>
                  <a:pt x="534757" y="84274"/>
                </a:lnTo>
                <a:close/>
                <a:moveTo>
                  <a:pt x="329435" y="84274"/>
                </a:moveTo>
                <a:lnTo>
                  <a:pt x="225242" y="84274"/>
                </a:lnTo>
                <a:lnTo>
                  <a:pt x="225242" y="22984"/>
                </a:lnTo>
                <a:lnTo>
                  <a:pt x="329435" y="22984"/>
                </a:lnTo>
                <a:lnTo>
                  <a:pt x="329435" y="84274"/>
                </a:lnTo>
                <a:close/>
                <a:moveTo>
                  <a:pt x="124113" y="84274"/>
                </a:moveTo>
                <a:lnTo>
                  <a:pt x="22984" y="84274"/>
                </a:lnTo>
                <a:lnTo>
                  <a:pt x="22984" y="22984"/>
                </a:lnTo>
                <a:lnTo>
                  <a:pt x="127177" y="22984"/>
                </a:lnTo>
                <a:lnTo>
                  <a:pt x="127177" y="8427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98ED2F5-B5D6-4136-AEB6-EE1219FF3492}"/>
              </a:ext>
            </a:extLst>
          </p:cNvPr>
          <p:cNvSpPr/>
          <p:nvPr/>
        </p:nvSpPr>
        <p:spPr>
          <a:xfrm>
            <a:off x="16046683" y="3880236"/>
            <a:ext cx="114851" cy="98153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108790" y="105726"/>
                </a:moveTo>
                <a:lnTo>
                  <a:pt x="47500" y="105726"/>
                </a:lnTo>
                <a:lnTo>
                  <a:pt x="47500" y="84274"/>
                </a:lnTo>
                <a:lnTo>
                  <a:pt x="22984" y="84274"/>
                </a:lnTo>
                <a:lnTo>
                  <a:pt x="22984" y="22984"/>
                </a:lnTo>
                <a:lnTo>
                  <a:pt x="108790" y="22984"/>
                </a:lnTo>
                <a:close/>
              </a:path>
            </a:pathLst>
          </a:custGeom>
          <a:solidFill>
            <a:srgbClr val="48BEFE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49C13F2-5793-4F60-8FBC-FD84926E9DEF}"/>
              </a:ext>
            </a:extLst>
          </p:cNvPr>
          <p:cNvSpPr/>
          <p:nvPr/>
        </p:nvSpPr>
        <p:spPr>
          <a:xfrm>
            <a:off x="16069654" y="4029920"/>
            <a:ext cx="86138" cy="1913993"/>
          </a:xfrm>
          <a:custGeom>
            <a:avLst/>
            <a:gdLst/>
            <a:ahLst/>
            <a:cxnLst/>
            <a:rect l="0" t="0" r="0" b="0"/>
            <a:pathLst>
              <a:path w="91935" h="2390318">
                <a:moveTo>
                  <a:pt x="84274" y="2385722"/>
                </a:moveTo>
                <a:lnTo>
                  <a:pt x="22984" y="2385722"/>
                </a:lnTo>
                <a:lnTo>
                  <a:pt x="22984" y="2281529"/>
                </a:lnTo>
                <a:lnTo>
                  <a:pt x="84274" y="2281529"/>
                </a:lnTo>
                <a:lnTo>
                  <a:pt x="84274" y="2385722"/>
                </a:lnTo>
                <a:close/>
                <a:moveTo>
                  <a:pt x="84274" y="2180400"/>
                </a:moveTo>
                <a:lnTo>
                  <a:pt x="22984" y="2180400"/>
                </a:lnTo>
                <a:lnTo>
                  <a:pt x="22984" y="2076206"/>
                </a:lnTo>
                <a:lnTo>
                  <a:pt x="84274" y="2076206"/>
                </a:lnTo>
                <a:lnTo>
                  <a:pt x="84274" y="2180400"/>
                </a:lnTo>
                <a:close/>
                <a:moveTo>
                  <a:pt x="84274" y="1975078"/>
                </a:moveTo>
                <a:lnTo>
                  <a:pt x="22984" y="1975078"/>
                </a:lnTo>
                <a:lnTo>
                  <a:pt x="22984" y="1870884"/>
                </a:lnTo>
                <a:lnTo>
                  <a:pt x="84274" y="1870884"/>
                </a:lnTo>
                <a:lnTo>
                  <a:pt x="84274" y="1975078"/>
                </a:lnTo>
                <a:close/>
                <a:moveTo>
                  <a:pt x="84274" y="1769755"/>
                </a:moveTo>
                <a:lnTo>
                  <a:pt x="22984" y="1769755"/>
                </a:lnTo>
                <a:lnTo>
                  <a:pt x="22984" y="1665562"/>
                </a:lnTo>
                <a:lnTo>
                  <a:pt x="84274" y="1665562"/>
                </a:lnTo>
                <a:lnTo>
                  <a:pt x="84274" y="1769755"/>
                </a:lnTo>
                <a:close/>
                <a:moveTo>
                  <a:pt x="84274" y="1564433"/>
                </a:moveTo>
                <a:lnTo>
                  <a:pt x="22984" y="1564433"/>
                </a:lnTo>
                <a:lnTo>
                  <a:pt x="22984" y="1460240"/>
                </a:lnTo>
                <a:lnTo>
                  <a:pt x="84274" y="1460240"/>
                </a:lnTo>
                <a:lnTo>
                  <a:pt x="84274" y="1564433"/>
                </a:lnTo>
                <a:close/>
                <a:moveTo>
                  <a:pt x="84274" y="1359111"/>
                </a:moveTo>
                <a:lnTo>
                  <a:pt x="22984" y="1359111"/>
                </a:lnTo>
                <a:lnTo>
                  <a:pt x="22984" y="1254917"/>
                </a:lnTo>
                <a:lnTo>
                  <a:pt x="84274" y="1254917"/>
                </a:lnTo>
                <a:lnTo>
                  <a:pt x="84274" y="1359111"/>
                </a:lnTo>
                <a:close/>
                <a:moveTo>
                  <a:pt x="84274" y="1153789"/>
                </a:moveTo>
                <a:lnTo>
                  <a:pt x="22984" y="1153789"/>
                </a:lnTo>
                <a:lnTo>
                  <a:pt x="22984" y="1049595"/>
                </a:lnTo>
                <a:lnTo>
                  <a:pt x="84274" y="1049595"/>
                </a:lnTo>
                <a:lnTo>
                  <a:pt x="84274" y="1153789"/>
                </a:lnTo>
                <a:close/>
                <a:moveTo>
                  <a:pt x="84274" y="945402"/>
                </a:moveTo>
                <a:lnTo>
                  <a:pt x="22984" y="945402"/>
                </a:lnTo>
                <a:lnTo>
                  <a:pt x="22984" y="841208"/>
                </a:lnTo>
                <a:lnTo>
                  <a:pt x="84274" y="841208"/>
                </a:lnTo>
                <a:lnTo>
                  <a:pt x="84274" y="945402"/>
                </a:lnTo>
                <a:close/>
                <a:moveTo>
                  <a:pt x="84274" y="740079"/>
                </a:moveTo>
                <a:lnTo>
                  <a:pt x="22984" y="740079"/>
                </a:lnTo>
                <a:lnTo>
                  <a:pt x="22984" y="635886"/>
                </a:lnTo>
                <a:lnTo>
                  <a:pt x="84274" y="635886"/>
                </a:lnTo>
                <a:lnTo>
                  <a:pt x="84274" y="740079"/>
                </a:lnTo>
                <a:close/>
                <a:moveTo>
                  <a:pt x="84274" y="534757"/>
                </a:moveTo>
                <a:lnTo>
                  <a:pt x="22984" y="534757"/>
                </a:lnTo>
                <a:lnTo>
                  <a:pt x="22984" y="430564"/>
                </a:lnTo>
                <a:lnTo>
                  <a:pt x="84274" y="430564"/>
                </a:lnTo>
                <a:lnTo>
                  <a:pt x="84274" y="534757"/>
                </a:lnTo>
                <a:close/>
                <a:moveTo>
                  <a:pt x="84274" y="329435"/>
                </a:moveTo>
                <a:lnTo>
                  <a:pt x="22984" y="329435"/>
                </a:lnTo>
                <a:lnTo>
                  <a:pt x="22984" y="225242"/>
                </a:lnTo>
                <a:lnTo>
                  <a:pt x="84274" y="225242"/>
                </a:lnTo>
                <a:lnTo>
                  <a:pt x="84274" y="329435"/>
                </a:lnTo>
                <a:close/>
                <a:moveTo>
                  <a:pt x="84274" y="124113"/>
                </a:moveTo>
                <a:lnTo>
                  <a:pt x="22984" y="124113"/>
                </a:lnTo>
                <a:lnTo>
                  <a:pt x="22984" y="22984"/>
                </a:lnTo>
                <a:lnTo>
                  <a:pt x="84274" y="22984"/>
                </a:lnTo>
                <a:lnTo>
                  <a:pt x="84274" y="124113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2B44233-8AAC-4DC4-8B0B-8B4B94CEFB87}"/>
              </a:ext>
            </a:extLst>
          </p:cNvPr>
          <p:cNvSpPr/>
          <p:nvPr/>
        </p:nvSpPr>
        <p:spPr>
          <a:xfrm>
            <a:off x="16046683" y="6002805"/>
            <a:ext cx="114851" cy="98153"/>
          </a:xfrm>
          <a:custGeom>
            <a:avLst/>
            <a:gdLst/>
            <a:ahLst/>
            <a:cxnLst/>
            <a:rect l="0" t="0" r="0" b="0"/>
            <a:pathLst>
              <a:path w="122580" h="122580">
                <a:moveTo>
                  <a:pt x="108790" y="108790"/>
                </a:moveTo>
                <a:lnTo>
                  <a:pt x="22984" y="108790"/>
                </a:lnTo>
                <a:lnTo>
                  <a:pt x="22984" y="47500"/>
                </a:lnTo>
                <a:lnTo>
                  <a:pt x="47500" y="47500"/>
                </a:lnTo>
                <a:lnTo>
                  <a:pt x="47500" y="22984"/>
                </a:lnTo>
                <a:lnTo>
                  <a:pt x="108790" y="2298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0F19AAC-E30A-4EDD-956B-3A0A94BF5C21}"/>
              </a:ext>
            </a:extLst>
          </p:cNvPr>
          <p:cNvSpPr/>
          <p:nvPr/>
        </p:nvSpPr>
        <p:spPr>
          <a:xfrm>
            <a:off x="13738161" y="6022436"/>
            <a:ext cx="2239611" cy="73614"/>
          </a:xfrm>
          <a:custGeom>
            <a:avLst/>
            <a:gdLst/>
            <a:ahLst/>
            <a:cxnLst/>
            <a:rect l="0" t="0" r="0" b="0"/>
            <a:pathLst>
              <a:path w="2390318" h="91935">
                <a:moveTo>
                  <a:pt x="2385722" y="84274"/>
                </a:moveTo>
                <a:lnTo>
                  <a:pt x="2281529" y="84274"/>
                </a:lnTo>
                <a:lnTo>
                  <a:pt x="2281529" y="22984"/>
                </a:lnTo>
                <a:lnTo>
                  <a:pt x="2385722" y="22984"/>
                </a:lnTo>
                <a:lnTo>
                  <a:pt x="2385722" y="84274"/>
                </a:lnTo>
                <a:close/>
                <a:moveTo>
                  <a:pt x="2180400" y="84274"/>
                </a:moveTo>
                <a:lnTo>
                  <a:pt x="2076206" y="84274"/>
                </a:lnTo>
                <a:lnTo>
                  <a:pt x="2076206" y="22984"/>
                </a:lnTo>
                <a:lnTo>
                  <a:pt x="2180400" y="22984"/>
                </a:lnTo>
                <a:lnTo>
                  <a:pt x="2180400" y="84274"/>
                </a:lnTo>
                <a:close/>
                <a:moveTo>
                  <a:pt x="1975078" y="84274"/>
                </a:moveTo>
                <a:lnTo>
                  <a:pt x="1870884" y="84274"/>
                </a:lnTo>
                <a:lnTo>
                  <a:pt x="1870884" y="22984"/>
                </a:lnTo>
                <a:lnTo>
                  <a:pt x="1975078" y="22984"/>
                </a:lnTo>
                <a:lnTo>
                  <a:pt x="1975078" y="84274"/>
                </a:lnTo>
                <a:close/>
                <a:moveTo>
                  <a:pt x="1769755" y="84274"/>
                </a:moveTo>
                <a:lnTo>
                  <a:pt x="1665562" y="84274"/>
                </a:lnTo>
                <a:lnTo>
                  <a:pt x="1665562" y="22984"/>
                </a:lnTo>
                <a:lnTo>
                  <a:pt x="1769755" y="22984"/>
                </a:lnTo>
                <a:lnTo>
                  <a:pt x="1769755" y="84274"/>
                </a:lnTo>
                <a:close/>
                <a:moveTo>
                  <a:pt x="1564433" y="84274"/>
                </a:moveTo>
                <a:lnTo>
                  <a:pt x="1460240" y="84274"/>
                </a:lnTo>
                <a:lnTo>
                  <a:pt x="1460240" y="22984"/>
                </a:lnTo>
                <a:lnTo>
                  <a:pt x="1564433" y="22984"/>
                </a:lnTo>
                <a:lnTo>
                  <a:pt x="1564433" y="84274"/>
                </a:lnTo>
                <a:close/>
                <a:moveTo>
                  <a:pt x="1359111" y="84274"/>
                </a:moveTo>
                <a:lnTo>
                  <a:pt x="1254917" y="84274"/>
                </a:lnTo>
                <a:lnTo>
                  <a:pt x="1254917" y="22984"/>
                </a:lnTo>
                <a:lnTo>
                  <a:pt x="1359111" y="22984"/>
                </a:lnTo>
                <a:lnTo>
                  <a:pt x="1359111" y="84274"/>
                </a:lnTo>
                <a:close/>
                <a:moveTo>
                  <a:pt x="1153789" y="84274"/>
                </a:moveTo>
                <a:lnTo>
                  <a:pt x="1049595" y="84274"/>
                </a:lnTo>
                <a:lnTo>
                  <a:pt x="1049595" y="22984"/>
                </a:lnTo>
                <a:lnTo>
                  <a:pt x="1153789" y="22984"/>
                </a:lnTo>
                <a:lnTo>
                  <a:pt x="1153789" y="84274"/>
                </a:lnTo>
                <a:close/>
                <a:moveTo>
                  <a:pt x="945402" y="84274"/>
                </a:moveTo>
                <a:lnTo>
                  <a:pt x="841208" y="84274"/>
                </a:lnTo>
                <a:lnTo>
                  <a:pt x="841208" y="22984"/>
                </a:lnTo>
                <a:lnTo>
                  <a:pt x="945402" y="22984"/>
                </a:lnTo>
                <a:lnTo>
                  <a:pt x="945402" y="84274"/>
                </a:lnTo>
                <a:close/>
                <a:moveTo>
                  <a:pt x="740079" y="84274"/>
                </a:moveTo>
                <a:lnTo>
                  <a:pt x="635886" y="84274"/>
                </a:lnTo>
                <a:lnTo>
                  <a:pt x="635886" y="22984"/>
                </a:lnTo>
                <a:lnTo>
                  <a:pt x="740079" y="22984"/>
                </a:lnTo>
                <a:lnTo>
                  <a:pt x="740079" y="84274"/>
                </a:lnTo>
                <a:close/>
                <a:moveTo>
                  <a:pt x="534757" y="84274"/>
                </a:moveTo>
                <a:lnTo>
                  <a:pt x="430564" y="84274"/>
                </a:lnTo>
                <a:lnTo>
                  <a:pt x="430564" y="22984"/>
                </a:lnTo>
                <a:lnTo>
                  <a:pt x="534757" y="22984"/>
                </a:lnTo>
                <a:lnTo>
                  <a:pt x="534757" y="84274"/>
                </a:lnTo>
                <a:close/>
                <a:moveTo>
                  <a:pt x="329435" y="84274"/>
                </a:moveTo>
                <a:lnTo>
                  <a:pt x="225242" y="84274"/>
                </a:lnTo>
                <a:lnTo>
                  <a:pt x="225242" y="22984"/>
                </a:lnTo>
                <a:lnTo>
                  <a:pt x="329435" y="22984"/>
                </a:lnTo>
                <a:lnTo>
                  <a:pt x="329435" y="84274"/>
                </a:lnTo>
                <a:close/>
                <a:moveTo>
                  <a:pt x="124113" y="84274"/>
                </a:moveTo>
                <a:lnTo>
                  <a:pt x="22984" y="84274"/>
                </a:lnTo>
                <a:lnTo>
                  <a:pt x="22984" y="22984"/>
                </a:lnTo>
                <a:lnTo>
                  <a:pt x="127177" y="22984"/>
                </a:lnTo>
                <a:lnTo>
                  <a:pt x="127177" y="84274"/>
                </a:lnTo>
                <a:close/>
              </a:path>
            </a:pathLst>
          </a:custGeom>
          <a:solidFill>
            <a:srgbClr val="F19A14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FC66040-1DCE-43A1-9143-DB9E4CFACFA6}"/>
              </a:ext>
            </a:extLst>
          </p:cNvPr>
          <p:cNvSpPr/>
          <p:nvPr/>
        </p:nvSpPr>
        <p:spPr>
          <a:xfrm>
            <a:off x="13718062" y="4012743"/>
            <a:ext cx="2268324" cy="1938531"/>
          </a:xfrm>
          <a:custGeom>
            <a:avLst/>
            <a:gdLst/>
            <a:ahLst/>
            <a:cxnLst/>
            <a:rect l="0" t="0" r="0" b="0"/>
            <a:pathLst>
              <a:path w="2420963" h="2420963">
                <a:moveTo>
                  <a:pt x="2425561" y="2425561"/>
                </a:moveTo>
                <a:lnTo>
                  <a:pt x="22984" y="2425561"/>
                </a:lnTo>
                <a:lnTo>
                  <a:pt x="22984" y="22984"/>
                </a:lnTo>
                <a:lnTo>
                  <a:pt x="2425561" y="22984"/>
                </a:lnTo>
                <a:lnTo>
                  <a:pt x="2425561" y="2425561"/>
                </a:lnTo>
                <a:close/>
                <a:moveTo>
                  <a:pt x="200725" y="2250884"/>
                </a:moveTo>
                <a:lnTo>
                  <a:pt x="2250884" y="2250884"/>
                </a:lnTo>
                <a:lnTo>
                  <a:pt x="2250884" y="200725"/>
                </a:lnTo>
                <a:lnTo>
                  <a:pt x="200725" y="200725"/>
                </a:lnTo>
                <a:lnTo>
                  <a:pt x="200725" y="2250884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9F26F4D-FF53-4CE4-8919-57443BAB3C47}"/>
              </a:ext>
            </a:extLst>
          </p:cNvPr>
          <p:cNvSpPr/>
          <p:nvPr/>
        </p:nvSpPr>
        <p:spPr>
          <a:xfrm>
            <a:off x="13703706" y="4000474"/>
            <a:ext cx="1435649" cy="613459"/>
          </a:xfrm>
          <a:custGeom>
            <a:avLst/>
            <a:gdLst/>
            <a:ahLst/>
            <a:cxnLst/>
            <a:rect l="0" t="0" r="0" b="0"/>
            <a:pathLst>
              <a:path w="1532255" h="766127">
                <a:moveTo>
                  <a:pt x="56693" y="752338"/>
                </a:moveTo>
                <a:lnTo>
                  <a:pt x="22984" y="752338"/>
                </a:lnTo>
                <a:lnTo>
                  <a:pt x="22984" y="22984"/>
                </a:lnTo>
                <a:lnTo>
                  <a:pt x="1524594" y="22984"/>
                </a:lnTo>
                <a:lnTo>
                  <a:pt x="1524594" y="56693"/>
                </a:lnTo>
                <a:lnTo>
                  <a:pt x="56693" y="5669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7671F08-55A6-4818-9846-6F9343D3AE79}"/>
              </a:ext>
            </a:extLst>
          </p:cNvPr>
          <p:cNvSpPr/>
          <p:nvPr/>
        </p:nvSpPr>
        <p:spPr>
          <a:xfrm>
            <a:off x="15954801" y="4599210"/>
            <a:ext cx="57426" cy="834304"/>
          </a:xfrm>
          <a:custGeom>
            <a:avLst/>
            <a:gdLst/>
            <a:ahLst/>
            <a:cxnLst/>
            <a:rect l="0" t="0" r="0" b="0"/>
            <a:pathLst>
              <a:path w="61290" h="1041933">
                <a:moveTo>
                  <a:pt x="56693" y="1031208"/>
                </a:moveTo>
                <a:lnTo>
                  <a:pt x="22984" y="1031208"/>
                </a:lnTo>
                <a:lnTo>
                  <a:pt x="22984" y="988305"/>
                </a:lnTo>
                <a:lnTo>
                  <a:pt x="56693" y="988305"/>
                </a:lnTo>
                <a:lnTo>
                  <a:pt x="56693" y="1031208"/>
                </a:lnTo>
                <a:close/>
                <a:moveTo>
                  <a:pt x="56693" y="942337"/>
                </a:moveTo>
                <a:lnTo>
                  <a:pt x="22984" y="942337"/>
                </a:lnTo>
                <a:lnTo>
                  <a:pt x="22984" y="899434"/>
                </a:lnTo>
                <a:lnTo>
                  <a:pt x="56693" y="899434"/>
                </a:lnTo>
                <a:lnTo>
                  <a:pt x="56693" y="942337"/>
                </a:lnTo>
                <a:close/>
                <a:moveTo>
                  <a:pt x="56693" y="856531"/>
                </a:moveTo>
                <a:lnTo>
                  <a:pt x="22984" y="856531"/>
                </a:lnTo>
                <a:lnTo>
                  <a:pt x="22984" y="810563"/>
                </a:lnTo>
                <a:lnTo>
                  <a:pt x="56693" y="810563"/>
                </a:lnTo>
                <a:lnTo>
                  <a:pt x="56693" y="856531"/>
                </a:lnTo>
                <a:close/>
                <a:moveTo>
                  <a:pt x="56693" y="767660"/>
                </a:moveTo>
                <a:lnTo>
                  <a:pt x="22984" y="767660"/>
                </a:lnTo>
                <a:lnTo>
                  <a:pt x="22984" y="724757"/>
                </a:lnTo>
                <a:lnTo>
                  <a:pt x="56693" y="724757"/>
                </a:lnTo>
                <a:lnTo>
                  <a:pt x="56693" y="767660"/>
                </a:lnTo>
                <a:close/>
                <a:moveTo>
                  <a:pt x="56693" y="681854"/>
                </a:moveTo>
                <a:lnTo>
                  <a:pt x="22984" y="681854"/>
                </a:lnTo>
                <a:lnTo>
                  <a:pt x="22984" y="638951"/>
                </a:lnTo>
                <a:lnTo>
                  <a:pt x="56693" y="638951"/>
                </a:lnTo>
                <a:lnTo>
                  <a:pt x="56693" y="681854"/>
                </a:lnTo>
                <a:close/>
                <a:moveTo>
                  <a:pt x="56693" y="592983"/>
                </a:moveTo>
                <a:lnTo>
                  <a:pt x="22984" y="592983"/>
                </a:lnTo>
                <a:lnTo>
                  <a:pt x="22984" y="550080"/>
                </a:lnTo>
                <a:lnTo>
                  <a:pt x="56693" y="550080"/>
                </a:lnTo>
                <a:lnTo>
                  <a:pt x="56693" y="592983"/>
                </a:lnTo>
                <a:close/>
                <a:moveTo>
                  <a:pt x="56693" y="504112"/>
                </a:moveTo>
                <a:lnTo>
                  <a:pt x="22984" y="504112"/>
                </a:lnTo>
                <a:lnTo>
                  <a:pt x="22984" y="461209"/>
                </a:lnTo>
                <a:lnTo>
                  <a:pt x="56693" y="461209"/>
                </a:lnTo>
                <a:lnTo>
                  <a:pt x="56693" y="504112"/>
                </a:lnTo>
                <a:close/>
                <a:moveTo>
                  <a:pt x="56693" y="418306"/>
                </a:moveTo>
                <a:lnTo>
                  <a:pt x="22984" y="418306"/>
                </a:lnTo>
                <a:lnTo>
                  <a:pt x="22984" y="375403"/>
                </a:lnTo>
                <a:lnTo>
                  <a:pt x="56693" y="375403"/>
                </a:lnTo>
                <a:lnTo>
                  <a:pt x="56693" y="418306"/>
                </a:lnTo>
                <a:close/>
                <a:moveTo>
                  <a:pt x="56693" y="329435"/>
                </a:moveTo>
                <a:lnTo>
                  <a:pt x="22984" y="329435"/>
                </a:lnTo>
                <a:lnTo>
                  <a:pt x="22984" y="286532"/>
                </a:lnTo>
                <a:lnTo>
                  <a:pt x="56693" y="286532"/>
                </a:lnTo>
                <a:lnTo>
                  <a:pt x="56693" y="329435"/>
                </a:lnTo>
                <a:close/>
                <a:moveTo>
                  <a:pt x="56693" y="243629"/>
                </a:moveTo>
                <a:lnTo>
                  <a:pt x="22984" y="243629"/>
                </a:lnTo>
                <a:lnTo>
                  <a:pt x="22984" y="197661"/>
                </a:lnTo>
                <a:lnTo>
                  <a:pt x="56693" y="197661"/>
                </a:lnTo>
                <a:lnTo>
                  <a:pt x="56693" y="243629"/>
                </a:lnTo>
                <a:close/>
                <a:moveTo>
                  <a:pt x="56693" y="154758"/>
                </a:moveTo>
                <a:lnTo>
                  <a:pt x="22984" y="154758"/>
                </a:lnTo>
                <a:lnTo>
                  <a:pt x="22984" y="111855"/>
                </a:lnTo>
                <a:lnTo>
                  <a:pt x="56693" y="111855"/>
                </a:lnTo>
                <a:lnTo>
                  <a:pt x="56693" y="154758"/>
                </a:lnTo>
                <a:close/>
                <a:moveTo>
                  <a:pt x="56693" y="65887"/>
                </a:moveTo>
                <a:lnTo>
                  <a:pt x="22984" y="65887"/>
                </a:lnTo>
                <a:lnTo>
                  <a:pt x="22984" y="22984"/>
                </a:lnTo>
                <a:lnTo>
                  <a:pt x="56693" y="22984"/>
                </a:lnTo>
                <a:lnTo>
                  <a:pt x="56693" y="65887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617A311-0213-4933-BAFB-E10514055A87}"/>
              </a:ext>
            </a:extLst>
          </p:cNvPr>
          <p:cNvSpPr/>
          <p:nvPr/>
        </p:nvSpPr>
        <p:spPr>
          <a:xfrm>
            <a:off x="13867369" y="4140343"/>
            <a:ext cx="287130" cy="294460"/>
          </a:xfrm>
          <a:custGeom>
            <a:avLst/>
            <a:gdLst/>
            <a:ahLst/>
            <a:cxnLst/>
            <a:rect l="0" t="0" r="0" b="0"/>
            <a:pathLst>
              <a:path w="306451" h="367741">
                <a:moveTo>
                  <a:pt x="56693" y="344758"/>
                </a:moveTo>
                <a:lnTo>
                  <a:pt x="22984" y="344758"/>
                </a:lnTo>
                <a:lnTo>
                  <a:pt x="22984" y="22984"/>
                </a:lnTo>
                <a:lnTo>
                  <a:pt x="286532" y="22984"/>
                </a:lnTo>
                <a:lnTo>
                  <a:pt x="286532" y="56693"/>
                </a:lnTo>
                <a:lnTo>
                  <a:pt x="56693" y="5669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1390747-0C5D-4A90-8285-CFF9CEBD8AEA}"/>
              </a:ext>
            </a:extLst>
          </p:cNvPr>
          <p:cNvSpPr/>
          <p:nvPr/>
        </p:nvSpPr>
        <p:spPr>
          <a:xfrm>
            <a:off x="14134400" y="4140343"/>
            <a:ext cx="574259" cy="49077"/>
          </a:xfrm>
          <a:custGeom>
            <a:avLst/>
            <a:gdLst/>
            <a:ahLst/>
            <a:cxnLst/>
            <a:rect l="0" t="0" r="0" b="0"/>
            <a:pathLst>
              <a:path w="612902" h="61290">
                <a:moveTo>
                  <a:pt x="592983" y="56693"/>
                </a:moveTo>
                <a:lnTo>
                  <a:pt x="550080" y="56693"/>
                </a:lnTo>
                <a:lnTo>
                  <a:pt x="550080" y="22984"/>
                </a:lnTo>
                <a:lnTo>
                  <a:pt x="592983" y="22984"/>
                </a:lnTo>
                <a:lnTo>
                  <a:pt x="592983" y="56693"/>
                </a:lnTo>
                <a:close/>
                <a:moveTo>
                  <a:pt x="504112" y="56693"/>
                </a:moveTo>
                <a:lnTo>
                  <a:pt x="461209" y="56693"/>
                </a:lnTo>
                <a:lnTo>
                  <a:pt x="461209" y="22984"/>
                </a:lnTo>
                <a:lnTo>
                  <a:pt x="504112" y="22984"/>
                </a:lnTo>
                <a:lnTo>
                  <a:pt x="504112" y="56693"/>
                </a:lnTo>
                <a:close/>
                <a:moveTo>
                  <a:pt x="418306" y="56693"/>
                </a:moveTo>
                <a:lnTo>
                  <a:pt x="375403" y="56693"/>
                </a:lnTo>
                <a:lnTo>
                  <a:pt x="375403" y="22984"/>
                </a:lnTo>
                <a:lnTo>
                  <a:pt x="418306" y="22984"/>
                </a:lnTo>
                <a:lnTo>
                  <a:pt x="418306" y="56693"/>
                </a:lnTo>
                <a:close/>
                <a:moveTo>
                  <a:pt x="329435" y="56693"/>
                </a:moveTo>
                <a:lnTo>
                  <a:pt x="286532" y="56693"/>
                </a:lnTo>
                <a:lnTo>
                  <a:pt x="286532" y="22984"/>
                </a:lnTo>
                <a:lnTo>
                  <a:pt x="329435" y="22984"/>
                </a:lnTo>
                <a:lnTo>
                  <a:pt x="329435" y="56693"/>
                </a:lnTo>
                <a:close/>
                <a:moveTo>
                  <a:pt x="243629" y="56693"/>
                </a:moveTo>
                <a:lnTo>
                  <a:pt x="200726" y="56693"/>
                </a:lnTo>
                <a:lnTo>
                  <a:pt x="200726" y="22984"/>
                </a:lnTo>
                <a:lnTo>
                  <a:pt x="243629" y="22984"/>
                </a:lnTo>
                <a:lnTo>
                  <a:pt x="243629" y="56693"/>
                </a:lnTo>
                <a:close/>
                <a:moveTo>
                  <a:pt x="154758" y="56693"/>
                </a:moveTo>
                <a:lnTo>
                  <a:pt x="111855" y="56693"/>
                </a:lnTo>
                <a:lnTo>
                  <a:pt x="111855" y="22984"/>
                </a:lnTo>
                <a:lnTo>
                  <a:pt x="154758" y="22984"/>
                </a:lnTo>
                <a:lnTo>
                  <a:pt x="154758" y="56693"/>
                </a:lnTo>
                <a:close/>
                <a:moveTo>
                  <a:pt x="65887" y="56693"/>
                </a:moveTo>
                <a:lnTo>
                  <a:pt x="22984" y="56693"/>
                </a:lnTo>
                <a:lnTo>
                  <a:pt x="22984" y="22984"/>
                </a:lnTo>
                <a:lnTo>
                  <a:pt x="65887" y="22984"/>
                </a:lnTo>
                <a:lnTo>
                  <a:pt x="65887" y="5669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D10D77-1A66-4353-8813-1B79A011C9AE}"/>
              </a:ext>
            </a:extLst>
          </p:cNvPr>
          <p:cNvSpPr txBox="1"/>
          <p:nvPr/>
        </p:nvSpPr>
        <p:spPr>
          <a:xfrm>
            <a:off x="13993077" y="4378255"/>
            <a:ext cx="180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Predicting the best engagement option.</a:t>
            </a:r>
            <a:endParaRPr lang="en-Z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7C4B13-6637-421E-8C7D-B5E0C5EF9288}"/>
              </a:ext>
            </a:extLst>
          </p:cNvPr>
          <p:cNvGrpSpPr/>
          <p:nvPr/>
        </p:nvGrpSpPr>
        <p:grpSpPr>
          <a:xfrm>
            <a:off x="13250423" y="3773239"/>
            <a:ext cx="505742" cy="842904"/>
            <a:chOff x="14826009" y="6037093"/>
            <a:chExt cx="1033350" cy="172225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3752EC-66AC-4FC8-BA8B-30DD2DFFBA88}"/>
                </a:ext>
              </a:extLst>
            </p:cNvPr>
            <p:cNvSpPr/>
            <p:nvPr/>
          </p:nvSpPr>
          <p:spPr>
            <a:xfrm>
              <a:off x="14826009" y="6037093"/>
              <a:ext cx="1033350" cy="1722251"/>
            </a:xfrm>
            <a:custGeom>
              <a:avLst/>
              <a:gdLst/>
              <a:ahLst/>
              <a:cxnLst/>
              <a:rect l="0" t="0" r="0" b="0"/>
              <a:pathLst>
                <a:path w="1033350" h="1722251">
                  <a:moveTo>
                    <a:pt x="967905" y="1725696"/>
                  </a:moveTo>
                  <a:lnTo>
                    <a:pt x="120558" y="1725696"/>
                  </a:lnTo>
                  <a:cubicBezTo>
                    <a:pt x="86113" y="1725696"/>
                    <a:pt x="51668" y="1698140"/>
                    <a:pt x="51668" y="1656806"/>
                  </a:cubicBezTo>
                  <a:lnTo>
                    <a:pt x="51668" y="120558"/>
                  </a:lnTo>
                  <a:cubicBezTo>
                    <a:pt x="51668" y="86113"/>
                    <a:pt x="79224" y="51668"/>
                    <a:pt x="120558" y="51668"/>
                  </a:cubicBezTo>
                  <a:lnTo>
                    <a:pt x="967905" y="51668"/>
                  </a:lnTo>
                  <a:cubicBezTo>
                    <a:pt x="1002350" y="51668"/>
                    <a:pt x="1036795" y="79224"/>
                    <a:pt x="1036795" y="120558"/>
                  </a:cubicBezTo>
                  <a:lnTo>
                    <a:pt x="1036795" y="1663695"/>
                  </a:lnTo>
                  <a:cubicBezTo>
                    <a:pt x="1036795" y="1698140"/>
                    <a:pt x="1009239" y="1725696"/>
                    <a:pt x="967905" y="1725696"/>
                  </a:cubicBezTo>
                  <a:close/>
                  <a:moveTo>
                    <a:pt x="127447" y="1649917"/>
                  </a:moveTo>
                  <a:lnTo>
                    <a:pt x="954127" y="1649917"/>
                  </a:lnTo>
                  <a:lnTo>
                    <a:pt x="954127" y="127447"/>
                  </a:lnTo>
                  <a:lnTo>
                    <a:pt x="127447" y="127447"/>
                  </a:lnTo>
                  <a:lnTo>
                    <a:pt x="127447" y="164991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A0808E8-6F94-4D10-A129-D24747FFABBE}"/>
                </a:ext>
              </a:extLst>
            </p:cNvPr>
            <p:cNvSpPr/>
            <p:nvPr/>
          </p:nvSpPr>
          <p:spPr>
            <a:xfrm>
              <a:off x="14867343" y="7394227"/>
              <a:ext cx="964460" cy="137780"/>
            </a:xfrm>
            <a:custGeom>
              <a:avLst/>
              <a:gdLst/>
              <a:ahLst/>
              <a:cxnLst/>
              <a:rect l="0" t="0" r="0" b="0"/>
              <a:pathLst>
                <a:path w="964460" h="137780">
                  <a:moveTo>
                    <a:pt x="51668" y="51668"/>
                  </a:moveTo>
                  <a:lnTo>
                    <a:pt x="961016" y="51668"/>
                  </a:lnTo>
                  <a:lnTo>
                    <a:pt x="961016" y="127447"/>
                  </a:lnTo>
                  <a:lnTo>
                    <a:pt x="51668" y="1274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D19A801-FC91-4571-9C7B-4A2AF3E931CC}"/>
                </a:ext>
              </a:extLst>
            </p:cNvPr>
            <p:cNvSpPr/>
            <p:nvPr/>
          </p:nvSpPr>
          <p:spPr>
            <a:xfrm>
              <a:off x="14867343" y="6278209"/>
              <a:ext cx="964460" cy="137780"/>
            </a:xfrm>
            <a:custGeom>
              <a:avLst/>
              <a:gdLst/>
              <a:ahLst/>
              <a:cxnLst/>
              <a:rect l="0" t="0" r="0" b="0"/>
              <a:pathLst>
                <a:path w="964460" h="137780">
                  <a:moveTo>
                    <a:pt x="51668" y="51668"/>
                  </a:moveTo>
                  <a:lnTo>
                    <a:pt x="961016" y="51668"/>
                  </a:lnTo>
                  <a:lnTo>
                    <a:pt x="961016" y="127447"/>
                  </a:lnTo>
                  <a:lnTo>
                    <a:pt x="51668" y="1274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2D8020-1C12-49D9-A1DF-630910D429B6}"/>
                </a:ext>
              </a:extLst>
            </p:cNvPr>
            <p:cNvSpPr/>
            <p:nvPr/>
          </p:nvSpPr>
          <p:spPr>
            <a:xfrm>
              <a:off x="15280684" y="7511340"/>
              <a:ext cx="137780" cy="137780"/>
            </a:xfrm>
            <a:custGeom>
              <a:avLst/>
              <a:gdLst/>
              <a:ahLst/>
              <a:cxnLst/>
              <a:rect l="0" t="0" r="0" b="0"/>
              <a:pathLst>
                <a:path w="137780" h="137780">
                  <a:moveTo>
                    <a:pt x="134336" y="93002"/>
                  </a:moveTo>
                  <a:cubicBezTo>
                    <a:pt x="134336" y="115830"/>
                    <a:pt x="115830" y="134336"/>
                    <a:pt x="93002" y="134336"/>
                  </a:cubicBezTo>
                  <a:cubicBezTo>
                    <a:pt x="70173" y="134336"/>
                    <a:pt x="51668" y="115830"/>
                    <a:pt x="51668" y="93002"/>
                  </a:cubicBezTo>
                  <a:cubicBezTo>
                    <a:pt x="51668" y="70173"/>
                    <a:pt x="70173" y="51668"/>
                    <a:pt x="93002" y="51668"/>
                  </a:cubicBezTo>
                  <a:cubicBezTo>
                    <a:pt x="115830" y="51668"/>
                    <a:pt x="134336" y="70173"/>
                    <a:pt x="134336" y="93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5194C94-965C-48AC-AB0C-FC4F47F392CD}"/>
                </a:ext>
              </a:extLst>
            </p:cNvPr>
            <p:cNvSpPr/>
            <p:nvPr/>
          </p:nvSpPr>
          <p:spPr>
            <a:xfrm>
              <a:off x="15232461" y="6161096"/>
              <a:ext cx="275560" cy="137780"/>
            </a:xfrm>
            <a:custGeom>
              <a:avLst/>
              <a:gdLst/>
              <a:ahLst/>
              <a:cxnLst/>
              <a:rect l="0" t="0" r="0" b="0"/>
              <a:pathLst>
                <a:path w="275560" h="137780">
                  <a:moveTo>
                    <a:pt x="51668" y="51668"/>
                  </a:moveTo>
                  <a:lnTo>
                    <a:pt x="223893" y="51668"/>
                  </a:lnTo>
                  <a:lnTo>
                    <a:pt x="223893" y="127447"/>
                  </a:lnTo>
                  <a:lnTo>
                    <a:pt x="51667" y="1274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24C595D-A63E-4E96-AE8B-EF9DB6CFC195}"/>
              </a:ext>
            </a:extLst>
          </p:cNvPr>
          <p:cNvSpPr/>
          <p:nvPr/>
        </p:nvSpPr>
        <p:spPr>
          <a:xfrm>
            <a:off x="15800558" y="3849432"/>
            <a:ext cx="493242" cy="493242"/>
          </a:xfrm>
          <a:custGeom>
            <a:avLst/>
            <a:gdLst/>
            <a:ahLst/>
            <a:cxnLst/>
            <a:rect l="0" t="0" r="0" b="0"/>
            <a:pathLst>
              <a:path w="1102240" h="1102240">
                <a:moveTo>
                  <a:pt x="685456" y="1085018"/>
                </a:moveTo>
                <a:lnTo>
                  <a:pt x="451230" y="1085018"/>
                </a:lnTo>
                <a:lnTo>
                  <a:pt x="451230" y="947238"/>
                </a:lnTo>
                <a:cubicBezTo>
                  <a:pt x="423674" y="940349"/>
                  <a:pt x="403007" y="933460"/>
                  <a:pt x="382340" y="919682"/>
                </a:cubicBezTo>
                <a:lnTo>
                  <a:pt x="285894" y="1016128"/>
                </a:lnTo>
                <a:lnTo>
                  <a:pt x="120558" y="850792"/>
                </a:lnTo>
                <a:lnTo>
                  <a:pt x="217004" y="754346"/>
                </a:lnTo>
                <a:cubicBezTo>
                  <a:pt x="203226" y="733679"/>
                  <a:pt x="196336" y="706123"/>
                  <a:pt x="189448" y="685456"/>
                </a:cubicBezTo>
                <a:lnTo>
                  <a:pt x="51668" y="685456"/>
                </a:lnTo>
                <a:lnTo>
                  <a:pt x="51668" y="451230"/>
                </a:lnTo>
                <a:lnTo>
                  <a:pt x="189448" y="451230"/>
                </a:lnTo>
                <a:cubicBezTo>
                  <a:pt x="196336" y="430563"/>
                  <a:pt x="203226" y="403007"/>
                  <a:pt x="217004" y="382340"/>
                </a:cubicBezTo>
                <a:lnTo>
                  <a:pt x="120558" y="285894"/>
                </a:lnTo>
                <a:lnTo>
                  <a:pt x="285894" y="120558"/>
                </a:lnTo>
                <a:lnTo>
                  <a:pt x="382340" y="217004"/>
                </a:lnTo>
                <a:cubicBezTo>
                  <a:pt x="403007" y="203226"/>
                  <a:pt x="430563" y="196337"/>
                  <a:pt x="451230" y="189448"/>
                </a:cubicBezTo>
                <a:lnTo>
                  <a:pt x="451230" y="51668"/>
                </a:lnTo>
                <a:lnTo>
                  <a:pt x="685456" y="51668"/>
                </a:lnTo>
                <a:lnTo>
                  <a:pt x="685456" y="189448"/>
                </a:lnTo>
                <a:cubicBezTo>
                  <a:pt x="713012" y="196337"/>
                  <a:pt x="733679" y="203226"/>
                  <a:pt x="754346" y="217004"/>
                </a:cubicBezTo>
                <a:lnTo>
                  <a:pt x="850792" y="120558"/>
                </a:lnTo>
                <a:lnTo>
                  <a:pt x="1016128" y="285894"/>
                </a:lnTo>
                <a:lnTo>
                  <a:pt x="919682" y="382340"/>
                </a:lnTo>
                <a:cubicBezTo>
                  <a:pt x="933460" y="403007"/>
                  <a:pt x="940349" y="430563"/>
                  <a:pt x="947238" y="451230"/>
                </a:cubicBezTo>
                <a:lnTo>
                  <a:pt x="1085018" y="451230"/>
                </a:lnTo>
                <a:lnTo>
                  <a:pt x="1085018" y="685456"/>
                </a:lnTo>
                <a:lnTo>
                  <a:pt x="947238" y="685456"/>
                </a:lnTo>
                <a:cubicBezTo>
                  <a:pt x="940349" y="706123"/>
                  <a:pt x="933460" y="733679"/>
                  <a:pt x="919682" y="754346"/>
                </a:cubicBezTo>
                <a:lnTo>
                  <a:pt x="1016128" y="850792"/>
                </a:lnTo>
                <a:lnTo>
                  <a:pt x="850792" y="1016128"/>
                </a:lnTo>
                <a:lnTo>
                  <a:pt x="754346" y="919682"/>
                </a:lnTo>
                <a:cubicBezTo>
                  <a:pt x="733679" y="933460"/>
                  <a:pt x="706123" y="940349"/>
                  <a:pt x="685456" y="947238"/>
                </a:cubicBezTo>
                <a:lnTo>
                  <a:pt x="685456" y="1085018"/>
                </a:lnTo>
                <a:close/>
                <a:moveTo>
                  <a:pt x="527009" y="1002350"/>
                </a:moveTo>
                <a:lnTo>
                  <a:pt x="602788" y="1002350"/>
                </a:lnTo>
                <a:lnTo>
                  <a:pt x="602788" y="885237"/>
                </a:lnTo>
                <a:lnTo>
                  <a:pt x="630344" y="878348"/>
                </a:lnTo>
                <a:cubicBezTo>
                  <a:pt x="664789" y="871459"/>
                  <a:pt x="699234" y="857681"/>
                  <a:pt x="733679" y="837014"/>
                </a:cubicBezTo>
                <a:lnTo>
                  <a:pt x="761235" y="823236"/>
                </a:lnTo>
                <a:lnTo>
                  <a:pt x="843903" y="905904"/>
                </a:lnTo>
                <a:lnTo>
                  <a:pt x="899015" y="850792"/>
                </a:lnTo>
                <a:lnTo>
                  <a:pt x="816347" y="768124"/>
                </a:lnTo>
                <a:lnTo>
                  <a:pt x="830125" y="740568"/>
                </a:lnTo>
                <a:cubicBezTo>
                  <a:pt x="850792" y="706123"/>
                  <a:pt x="864570" y="671678"/>
                  <a:pt x="871459" y="637233"/>
                </a:cubicBezTo>
                <a:lnTo>
                  <a:pt x="878348" y="609677"/>
                </a:lnTo>
                <a:lnTo>
                  <a:pt x="1002350" y="609677"/>
                </a:lnTo>
                <a:lnTo>
                  <a:pt x="1002350" y="533898"/>
                </a:lnTo>
                <a:lnTo>
                  <a:pt x="885237" y="533898"/>
                </a:lnTo>
                <a:lnTo>
                  <a:pt x="878348" y="506342"/>
                </a:lnTo>
                <a:cubicBezTo>
                  <a:pt x="871459" y="471897"/>
                  <a:pt x="857681" y="437452"/>
                  <a:pt x="837014" y="403007"/>
                </a:cubicBezTo>
                <a:lnTo>
                  <a:pt x="823236" y="375451"/>
                </a:lnTo>
                <a:lnTo>
                  <a:pt x="905904" y="292783"/>
                </a:lnTo>
                <a:lnTo>
                  <a:pt x="850792" y="237671"/>
                </a:lnTo>
                <a:lnTo>
                  <a:pt x="768124" y="320339"/>
                </a:lnTo>
                <a:lnTo>
                  <a:pt x="740568" y="306561"/>
                </a:lnTo>
                <a:cubicBezTo>
                  <a:pt x="706123" y="285894"/>
                  <a:pt x="671678" y="272116"/>
                  <a:pt x="637233" y="265227"/>
                </a:cubicBezTo>
                <a:lnTo>
                  <a:pt x="609677" y="258338"/>
                </a:lnTo>
                <a:lnTo>
                  <a:pt x="609677" y="134336"/>
                </a:lnTo>
                <a:lnTo>
                  <a:pt x="533898" y="134336"/>
                </a:lnTo>
                <a:lnTo>
                  <a:pt x="533898" y="251449"/>
                </a:lnTo>
                <a:lnTo>
                  <a:pt x="506342" y="258338"/>
                </a:lnTo>
                <a:cubicBezTo>
                  <a:pt x="471897" y="265227"/>
                  <a:pt x="437452" y="279005"/>
                  <a:pt x="403007" y="299672"/>
                </a:cubicBezTo>
                <a:lnTo>
                  <a:pt x="375451" y="313450"/>
                </a:lnTo>
                <a:lnTo>
                  <a:pt x="292783" y="230782"/>
                </a:lnTo>
                <a:lnTo>
                  <a:pt x="237671" y="285894"/>
                </a:lnTo>
                <a:lnTo>
                  <a:pt x="320339" y="368562"/>
                </a:lnTo>
                <a:lnTo>
                  <a:pt x="306561" y="396118"/>
                </a:lnTo>
                <a:cubicBezTo>
                  <a:pt x="285894" y="430563"/>
                  <a:pt x="272116" y="465008"/>
                  <a:pt x="265227" y="499453"/>
                </a:cubicBezTo>
                <a:lnTo>
                  <a:pt x="244560" y="527009"/>
                </a:lnTo>
                <a:lnTo>
                  <a:pt x="127446" y="527009"/>
                </a:lnTo>
                <a:lnTo>
                  <a:pt x="127446" y="602788"/>
                </a:lnTo>
                <a:lnTo>
                  <a:pt x="244560" y="602788"/>
                </a:lnTo>
                <a:lnTo>
                  <a:pt x="251449" y="630344"/>
                </a:lnTo>
                <a:cubicBezTo>
                  <a:pt x="258338" y="664789"/>
                  <a:pt x="272116" y="699234"/>
                  <a:pt x="292783" y="733679"/>
                </a:cubicBezTo>
                <a:lnTo>
                  <a:pt x="306561" y="761235"/>
                </a:lnTo>
                <a:lnTo>
                  <a:pt x="223893" y="843903"/>
                </a:lnTo>
                <a:lnTo>
                  <a:pt x="279005" y="899015"/>
                </a:lnTo>
                <a:lnTo>
                  <a:pt x="361673" y="816347"/>
                </a:lnTo>
                <a:lnTo>
                  <a:pt x="389229" y="830125"/>
                </a:lnTo>
                <a:cubicBezTo>
                  <a:pt x="423674" y="850792"/>
                  <a:pt x="458119" y="864570"/>
                  <a:pt x="492564" y="871459"/>
                </a:cubicBezTo>
                <a:lnTo>
                  <a:pt x="520120" y="878348"/>
                </a:lnTo>
                <a:lnTo>
                  <a:pt x="520120" y="1002350"/>
                </a:lnTo>
                <a:close/>
                <a:moveTo>
                  <a:pt x="568343" y="781902"/>
                </a:moveTo>
                <a:cubicBezTo>
                  <a:pt x="451230" y="781902"/>
                  <a:pt x="354784" y="685456"/>
                  <a:pt x="354784" y="568343"/>
                </a:cubicBezTo>
                <a:cubicBezTo>
                  <a:pt x="354784" y="451230"/>
                  <a:pt x="451230" y="354784"/>
                  <a:pt x="568343" y="354784"/>
                </a:cubicBezTo>
                <a:cubicBezTo>
                  <a:pt x="685456" y="354784"/>
                  <a:pt x="781902" y="451230"/>
                  <a:pt x="781902" y="568343"/>
                </a:cubicBezTo>
                <a:cubicBezTo>
                  <a:pt x="781902" y="685456"/>
                  <a:pt x="685456" y="781902"/>
                  <a:pt x="568343" y="781902"/>
                </a:cubicBezTo>
                <a:close/>
                <a:moveTo>
                  <a:pt x="568343" y="430563"/>
                </a:moveTo>
                <a:cubicBezTo>
                  <a:pt x="492564" y="430563"/>
                  <a:pt x="430563" y="492564"/>
                  <a:pt x="430563" y="568343"/>
                </a:cubicBezTo>
                <a:cubicBezTo>
                  <a:pt x="430563" y="644122"/>
                  <a:pt x="492564" y="706123"/>
                  <a:pt x="568343" y="706123"/>
                </a:cubicBezTo>
                <a:cubicBezTo>
                  <a:pt x="644122" y="706123"/>
                  <a:pt x="706123" y="644122"/>
                  <a:pt x="706123" y="568343"/>
                </a:cubicBezTo>
                <a:cubicBezTo>
                  <a:pt x="706123" y="492564"/>
                  <a:pt x="644122" y="430563"/>
                  <a:pt x="568343" y="43056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19" name="Shape 3958">
            <a:extLst>
              <a:ext uri="{FF2B5EF4-FFF2-40B4-BE49-F238E27FC236}">
                <a16:creationId xmlns:a16="http://schemas.microsoft.com/office/drawing/2014/main" id="{882D3429-C2D6-4323-ADB0-915E0516233C}"/>
              </a:ext>
            </a:extLst>
          </p:cNvPr>
          <p:cNvSpPr/>
          <p:nvPr/>
        </p:nvSpPr>
        <p:spPr>
          <a:xfrm rot="8106667" flipH="1">
            <a:off x="14741617" y="8997653"/>
            <a:ext cx="452827" cy="3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128" name="Shape 3958">
            <a:extLst>
              <a:ext uri="{FF2B5EF4-FFF2-40B4-BE49-F238E27FC236}">
                <a16:creationId xmlns:a16="http://schemas.microsoft.com/office/drawing/2014/main" id="{4CE86988-3211-4924-8291-89B3F54482D9}"/>
              </a:ext>
            </a:extLst>
          </p:cNvPr>
          <p:cNvSpPr/>
          <p:nvPr/>
        </p:nvSpPr>
        <p:spPr>
          <a:xfrm rot="2044482" flipH="1">
            <a:off x="8895281" y="3938034"/>
            <a:ext cx="2913613" cy="2072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3C0483-A7BE-4A3B-94FE-5EED06C2D140}"/>
              </a:ext>
            </a:extLst>
          </p:cNvPr>
          <p:cNvGrpSpPr/>
          <p:nvPr/>
        </p:nvGrpSpPr>
        <p:grpSpPr>
          <a:xfrm>
            <a:off x="7147800" y="8943136"/>
            <a:ext cx="2630828" cy="618071"/>
            <a:chOff x="7187345" y="10822159"/>
            <a:chExt cx="2049536" cy="481506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1745B7DB-38E3-4FB2-8CDD-E2D8F70D7180}"/>
                </a:ext>
              </a:extLst>
            </p:cNvPr>
            <p:cNvSpPr/>
            <p:nvPr/>
          </p:nvSpPr>
          <p:spPr>
            <a:xfrm>
              <a:off x="7187345" y="10822161"/>
              <a:ext cx="481504" cy="481504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rgbClr val="71DFC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121" name="Freeform 3">
              <a:extLst>
                <a:ext uri="{FF2B5EF4-FFF2-40B4-BE49-F238E27FC236}">
                  <a16:creationId xmlns:a16="http://schemas.microsoft.com/office/drawing/2014/main" id="{0159E71D-ED19-4CDC-AB29-25BF100AAEA0}"/>
                </a:ext>
              </a:extLst>
            </p:cNvPr>
            <p:cNvSpPr/>
            <p:nvPr/>
          </p:nvSpPr>
          <p:spPr>
            <a:xfrm>
              <a:off x="7971361" y="10822160"/>
              <a:ext cx="481504" cy="481504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rgbClr val="4BC7F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122" name="Graphic 121">
              <a:extLst>
                <a:ext uri="{FF2B5EF4-FFF2-40B4-BE49-F238E27FC236}">
                  <a16:creationId xmlns:a16="http://schemas.microsoft.com/office/drawing/2014/main" id="{66D1A9CA-51B2-42D4-BCB6-B7BC12868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20085" y="10888516"/>
              <a:ext cx="183957" cy="348936"/>
            </a:xfrm>
            <a:prstGeom prst="rect">
              <a:avLst/>
            </a:prstGeom>
          </p:spPr>
        </p:pic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31884AFF-0951-4121-A0D8-18FA6426FC6A}"/>
                </a:ext>
              </a:extLst>
            </p:cNvPr>
            <p:cNvSpPr/>
            <p:nvPr/>
          </p:nvSpPr>
          <p:spPr>
            <a:xfrm>
              <a:off x="8755377" y="10822159"/>
              <a:ext cx="481504" cy="481504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rgbClr val="F4C84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2346673-9CED-4A70-AC1B-7E9FB327B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4263" y="10940925"/>
              <a:ext cx="306622" cy="243973"/>
            </a:xfrm>
            <a:prstGeom prst="rect">
              <a:avLst/>
            </a:prstGeom>
          </p:spPr>
        </p:pic>
        <p:pic>
          <p:nvPicPr>
            <p:cNvPr id="3" name="Graphic 2" descr="Email">
              <a:extLst>
                <a:ext uri="{FF2B5EF4-FFF2-40B4-BE49-F238E27FC236}">
                  <a16:creationId xmlns:a16="http://schemas.microsoft.com/office/drawing/2014/main" id="{56B64126-A5C1-4AFC-8629-7B1D95EFA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96675" y="10929025"/>
              <a:ext cx="260470" cy="26047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9CA1D1-9A83-4CF8-B0D1-831E8777489D}"/>
              </a:ext>
            </a:extLst>
          </p:cNvPr>
          <p:cNvGrpSpPr/>
          <p:nvPr/>
        </p:nvGrpSpPr>
        <p:grpSpPr>
          <a:xfrm>
            <a:off x="14625765" y="9571772"/>
            <a:ext cx="620335" cy="620335"/>
            <a:chOff x="6257857" y="9040321"/>
            <a:chExt cx="481504" cy="481504"/>
          </a:xfrm>
        </p:grpSpPr>
        <p:sp>
          <p:nvSpPr>
            <p:cNvPr id="130" name="Freeform 3">
              <a:extLst>
                <a:ext uri="{FF2B5EF4-FFF2-40B4-BE49-F238E27FC236}">
                  <a16:creationId xmlns:a16="http://schemas.microsoft.com/office/drawing/2014/main" id="{6CF8FE16-4C76-4BE6-9DB4-2B05C949EED3}"/>
                </a:ext>
              </a:extLst>
            </p:cNvPr>
            <p:cNvSpPr/>
            <p:nvPr/>
          </p:nvSpPr>
          <p:spPr>
            <a:xfrm>
              <a:off x="6257857" y="9040321"/>
              <a:ext cx="481504" cy="481504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rgbClr val="F4C84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5" name="Graphic 4" descr="Stopwatch">
              <a:extLst>
                <a:ext uri="{FF2B5EF4-FFF2-40B4-BE49-F238E27FC236}">
                  <a16:creationId xmlns:a16="http://schemas.microsoft.com/office/drawing/2014/main" id="{DD4C472C-2D79-48E6-885D-0195BC9F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35621" y="9110374"/>
              <a:ext cx="325977" cy="3259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650F9-C954-43B0-8E5F-C69C69DC2AD0}"/>
              </a:ext>
            </a:extLst>
          </p:cNvPr>
          <p:cNvGrpSpPr/>
          <p:nvPr/>
        </p:nvGrpSpPr>
        <p:grpSpPr>
          <a:xfrm>
            <a:off x="20410949" y="9603938"/>
            <a:ext cx="620334" cy="620334"/>
            <a:chOff x="18772087" y="8936247"/>
            <a:chExt cx="481504" cy="481504"/>
          </a:xfrm>
        </p:grpSpPr>
        <p:sp>
          <p:nvSpPr>
            <p:cNvPr id="133" name="Freeform 3">
              <a:extLst>
                <a:ext uri="{FF2B5EF4-FFF2-40B4-BE49-F238E27FC236}">
                  <a16:creationId xmlns:a16="http://schemas.microsoft.com/office/drawing/2014/main" id="{222D9104-8A46-455C-BBE6-BA8E2BADFCF1}"/>
                </a:ext>
              </a:extLst>
            </p:cNvPr>
            <p:cNvSpPr/>
            <p:nvPr/>
          </p:nvSpPr>
          <p:spPr>
            <a:xfrm>
              <a:off x="18772087" y="8936247"/>
              <a:ext cx="481504" cy="481504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rgbClr val="F4C84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13" name="Graphic 12" descr="Send">
              <a:extLst>
                <a:ext uri="{FF2B5EF4-FFF2-40B4-BE49-F238E27FC236}">
                  <a16:creationId xmlns:a16="http://schemas.microsoft.com/office/drawing/2014/main" id="{FC4D31AD-5FC8-46AD-99CC-4BC253D7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8814949" y="9009263"/>
              <a:ext cx="335471" cy="335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122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9" grpId="0" animBg="1"/>
      <p:bldP spid="1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E44776C-DE84-41E6-83D1-B4C9A43AF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3"/>
            <a:ext cx="24377650" cy="9675731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7A167-7049-4C68-8E5B-2BC69D27045B}"/>
              </a:ext>
            </a:extLst>
          </p:cNvPr>
          <p:cNvSpPr txBox="1"/>
          <p:nvPr/>
        </p:nvSpPr>
        <p:spPr>
          <a:xfrm>
            <a:off x="18822218" y="3498205"/>
            <a:ext cx="3573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C90BB-44B8-4F33-BA40-90C23157894A}"/>
              </a:ext>
            </a:extLst>
          </p:cNvPr>
          <p:cNvCxnSpPr/>
          <p:nvPr/>
        </p:nvCxnSpPr>
        <p:spPr>
          <a:xfrm rot="5400000">
            <a:off x="20552003" y="4289011"/>
            <a:ext cx="0" cy="131340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B8D633F1-3891-4DF7-8C5D-55A646666BDB}"/>
              </a:ext>
            </a:extLst>
          </p:cNvPr>
          <p:cNvSpPr txBox="1">
            <a:spLocks/>
          </p:cNvSpPr>
          <p:nvPr/>
        </p:nvSpPr>
        <p:spPr>
          <a:xfrm>
            <a:off x="18260226" y="5790931"/>
            <a:ext cx="6003580" cy="4336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83597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3597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96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7192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5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0789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4386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7982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578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175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8770" indent="0" algn="ctr" defTabSz="483597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9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Richard van der Wath</a:t>
            </a:r>
          </a:p>
          <a:p>
            <a:r>
              <a:rPr lang="en-US" sz="279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Chief Data Officer</a:t>
            </a:r>
          </a:p>
          <a:p>
            <a:endParaRPr lang="en-US" sz="279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399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Mobile:  +27 71 384 3119</a:t>
            </a:r>
          </a:p>
          <a:p>
            <a:r>
              <a:rPr lang="en-US" sz="2399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Phone:  +352 2088 2123</a:t>
            </a:r>
          </a:p>
          <a:p>
            <a:r>
              <a:rPr lang="en-US" sz="2399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 Richard@mybucks.com</a:t>
            </a:r>
          </a:p>
        </p:txBody>
      </p:sp>
    </p:spTree>
    <p:extLst>
      <p:ext uri="{BB962C8B-B14F-4D97-AF65-F5344CB8AC3E}">
        <p14:creationId xmlns:p14="http://schemas.microsoft.com/office/powerpoint/2010/main" val="392366103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8C5569-5D4E-4EAD-AADC-9FE9FE47E861}"/>
              </a:ext>
            </a:extLst>
          </p:cNvPr>
          <p:cNvSpPr txBox="1"/>
          <p:nvPr/>
        </p:nvSpPr>
        <p:spPr>
          <a:xfrm>
            <a:off x="10440366" y="738196"/>
            <a:ext cx="3619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Disclaimer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13029-A678-4AD1-9F65-04609E3ACC80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79ED026-224F-4F0D-A6C1-3F0BE14F5EA7}"/>
              </a:ext>
            </a:extLst>
          </p:cNvPr>
          <p:cNvSpPr txBox="1"/>
          <p:nvPr/>
        </p:nvSpPr>
        <p:spPr>
          <a:xfrm>
            <a:off x="1854245" y="3419183"/>
            <a:ext cx="2040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400" b="1" dirty="0">
                <a:solidFill>
                  <a:srgbClr val="3939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note:</a:t>
            </a:r>
            <a:r>
              <a:rPr lang="en-ZA" sz="2400" dirty="0">
                <a:solidFill>
                  <a:srgbClr val="3939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This presentation is strictly confidential and is not to be duplicated or distributed without the written approval from MyBucks. </a:t>
            </a:r>
          </a:p>
          <a:p>
            <a:pPr algn="just"/>
            <a:endParaRPr lang="en-ZA" sz="2400" dirty="0">
              <a:solidFill>
                <a:srgbClr val="3939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ZA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508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93"/>
          <p:cNvSpPr txBox="1">
            <a:spLocks/>
          </p:cNvSpPr>
          <p:nvPr/>
        </p:nvSpPr>
        <p:spPr>
          <a:xfrm>
            <a:off x="-409649" y="5820638"/>
            <a:ext cx="14890859" cy="4715626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algn="l" defTabSz="457144" rtl="0" eaLnBrk="1" latinLnBrk="0" hangingPunct="1">
              <a:spcBef>
                <a:spcPct val="0"/>
              </a:spcBef>
              <a:buNone/>
              <a:defRPr sz="2647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ZA" sz="7198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living the </a:t>
            </a:r>
          </a:p>
          <a:p>
            <a:pPr algn="ctr"/>
            <a:r>
              <a:rPr lang="en-ZA" sz="11997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Megatrends</a:t>
            </a:r>
          </a:p>
          <a:p>
            <a:pPr algn="ctr"/>
            <a:r>
              <a:rPr lang="en-ZA" sz="7198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here in Africa</a:t>
            </a:r>
            <a:r>
              <a:rPr lang="en-US" sz="7198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ZA" sz="7198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85" y="3590327"/>
            <a:ext cx="7045389" cy="19227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65F4DC-4664-464F-BC7F-C32909CF9037}"/>
              </a:ext>
            </a:extLst>
          </p:cNvPr>
          <p:cNvSpPr/>
          <p:nvPr/>
        </p:nvSpPr>
        <p:spPr>
          <a:xfrm>
            <a:off x="12823236" y="1463033"/>
            <a:ext cx="9454232" cy="945423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73AB15-7308-41D3-A991-48A7FA8E2B7F}"/>
              </a:ext>
            </a:extLst>
          </p:cNvPr>
          <p:cNvSpPr/>
          <p:nvPr/>
        </p:nvSpPr>
        <p:spPr>
          <a:xfrm>
            <a:off x="14036895" y="2676692"/>
            <a:ext cx="7026915" cy="702691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F8A806-0FFD-4678-83A1-8AE711F51EC9}"/>
              </a:ext>
            </a:extLst>
          </p:cNvPr>
          <p:cNvSpPr/>
          <p:nvPr/>
        </p:nvSpPr>
        <p:spPr>
          <a:xfrm>
            <a:off x="13379260" y="2019057"/>
            <a:ext cx="8342184" cy="83421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761" y="2250861"/>
            <a:ext cx="7808004" cy="8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99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30E5C9-B8E9-4F5B-A1B3-459036421BEB}"/>
              </a:ext>
            </a:extLst>
          </p:cNvPr>
          <p:cNvGrpSpPr/>
          <p:nvPr/>
        </p:nvGrpSpPr>
        <p:grpSpPr>
          <a:xfrm>
            <a:off x="1275544" y="6434776"/>
            <a:ext cx="4611847" cy="840264"/>
            <a:chOff x="1802492" y="6785493"/>
            <a:chExt cx="4611847" cy="840264"/>
          </a:xfrm>
        </p:grpSpPr>
        <p:sp>
          <p:nvSpPr>
            <p:cNvPr id="5" name="Shape 114"/>
            <p:cNvSpPr/>
            <p:nvPr/>
          </p:nvSpPr>
          <p:spPr>
            <a:xfrm>
              <a:off x="1802492" y="6785493"/>
              <a:ext cx="845104" cy="8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5393"/>
                  </a:moveTo>
                  <a:lnTo>
                    <a:pt x="9877" y="5393"/>
                  </a:lnTo>
                  <a:lnTo>
                    <a:pt x="9877" y="9769"/>
                  </a:lnTo>
                  <a:lnTo>
                    <a:pt x="5540" y="9769"/>
                  </a:lnTo>
                  <a:lnTo>
                    <a:pt x="5540" y="11831"/>
                  </a:lnTo>
                  <a:lnTo>
                    <a:pt x="9877" y="11831"/>
                  </a:lnTo>
                  <a:lnTo>
                    <a:pt x="9877" y="16207"/>
                  </a:lnTo>
                  <a:lnTo>
                    <a:pt x="11919" y="16207"/>
                  </a:lnTo>
                  <a:lnTo>
                    <a:pt x="11919" y="11831"/>
                  </a:lnTo>
                  <a:lnTo>
                    <a:pt x="16256" y="11831"/>
                  </a:lnTo>
                  <a:lnTo>
                    <a:pt x="16256" y="9769"/>
                  </a:lnTo>
                  <a:lnTo>
                    <a:pt x="11919" y="9769"/>
                  </a:lnTo>
                  <a:lnTo>
                    <a:pt x="11919" y="5393"/>
                  </a:lnTo>
                  <a:close/>
                  <a:moveTo>
                    <a:pt x="10912" y="0"/>
                  </a:moveTo>
                  <a:cubicBezTo>
                    <a:pt x="4924" y="0"/>
                    <a:pt x="0" y="4772"/>
                    <a:pt x="0" y="10814"/>
                  </a:cubicBezTo>
                  <a:cubicBezTo>
                    <a:pt x="0" y="16828"/>
                    <a:pt x="4924" y="21600"/>
                    <a:pt x="10912" y="21600"/>
                  </a:cubicBezTo>
                  <a:cubicBezTo>
                    <a:pt x="16872" y="21600"/>
                    <a:pt x="21600" y="16828"/>
                    <a:pt x="21600" y="10814"/>
                  </a:cubicBezTo>
                  <a:cubicBezTo>
                    <a:pt x="21600" y="4772"/>
                    <a:pt x="16872" y="0"/>
                    <a:pt x="10912" y="0"/>
                  </a:cubicBezTo>
                  <a:close/>
                  <a:moveTo>
                    <a:pt x="10912" y="19511"/>
                  </a:moveTo>
                  <a:cubicBezTo>
                    <a:pt x="6183" y="19511"/>
                    <a:pt x="2266" y="15586"/>
                    <a:pt x="2266" y="10814"/>
                  </a:cubicBezTo>
                  <a:cubicBezTo>
                    <a:pt x="2266" y="6014"/>
                    <a:pt x="6183" y="2089"/>
                    <a:pt x="10912" y="2089"/>
                  </a:cubicBezTo>
                  <a:cubicBezTo>
                    <a:pt x="15640" y="2089"/>
                    <a:pt x="19558" y="6014"/>
                    <a:pt x="19558" y="10814"/>
                  </a:cubicBezTo>
                  <a:cubicBezTo>
                    <a:pt x="19558" y="15586"/>
                    <a:pt x="15640" y="19511"/>
                    <a:pt x="10912" y="19511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miter lim="400000"/>
            </a:ln>
          </p:spPr>
          <p:txBody>
            <a:bodyPr lIns="91414" rIns="91414" anchor="ctr"/>
            <a:lstStyle/>
            <a:p>
              <a:pPr defTabSz="1828343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 sz="3599" dirty="0"/>
            </a:p>
          </p:txBody>
        </p:sp>
        <p:sp>
          <p:nvSpPr>
            <p:cNvPr id="9" name="Title 493"/>
            <p:cNvSpPr txBox="1">
              <a:spLocks/>
            </p:cNvSpPr>
            <p:nvPr/>
          </p:nvSpPr>
          <p:spPr>
            <a:xfrm>
              <a:off x="2979961" y="6899794"/>
              <a:ext cx="3434378" cy="599778"/>
            </a:xfrm>
            <a:prstGeom prst="rect">
              <a:avLst/>
            </a:prstGeom>
          </p:spPr>
          <p:txBody>
            <a:bodyPr lIns="0" tIns="0" bIns="0">
              <a:noAutofit/>
            </a:bodyPr>
            <a:lstStyle>
              <a:lvl1pPr algn="l" defTabSz="457144" rtl="0" eaLnBrk="1" latinLnBrk="0" hangingPunct="1">
                <a:spcBef>
                  <a:spcPct val="0"/>
                </a:spcBef>
                <a:buNone/>
                <a:defRPr sz="2647" b="1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ZA" sz="4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Chatbots</a:t>
              </a:r>
            </a:p>
            <a:p>
              <a:pPr algn="ctr"/>
              <a:endParaRPr lang="en-Z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98" y="5171592"/>
            <a:ext cx="8255011" cy="552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6379AD-5F2D-42F1-A9FA-D863146A6A0B}"/>
              </a:ext>
            </a:extLst>
          </p:cNvPr>
          <p:cNvGrpSpPr/>
          <p:nvPr/>
        </p:nvGrpSpPr>
        <p:grpSpPr>
          <a:xfrm>
            <a:off x="1275544" y="3601730"/>
            <a:ext cx="7996260" cy="840264"/>
            <a:chOff x="1802492" y="3952447"/>
            <a:chExt cx="7996260" cy="840264"/>
          </a:xfrm>
        </p:grpSpPr>
        <p:sp>
          <p:nvSpPr>
            <p:cNvPr id="6" name="Title 493"/>
            <p:cNvSpPr txBox="1">
              <a:spLocks/>
            </p:cNvSpPr>
            <p:nvPr/>
          </p:nvSpPr>
          <p:spPr>
            <a:xfrm>
              <a:off x="2979961" y="4018759"/>
              <a:ext cx="6818791" cy="452090"/>
            </a:xfrm>
            <a:prstGeom prst="rect">
              <a:avLst/>
            </a:prstGeom>
          </p:spPr>
          <p:txBody>
            <a:bodyPr lIns="0" tIns="0" bIns="0">
              <a:noAutofit/>
            </a:bodyPr>
            <a:lstStyle>
              <a:lvl1pPr algn="l" defTabSz="457144" rtl="0" eaLnBrk="1" latinLnBrk="0" hangingPunct="1">
                <a:spcBef>
                  <a:spcPct val="0"/>
                </a:spcBef>
                <a:buNone/>
                <a:defRPr sz="2647" b="1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ZA" sz="4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Artificial intelligence</a:t>
              </a:r>
            </a:p>
            <a:p>
              <a:pPr algn="ctr"/>
              <a:endParaRPr lang="en-Z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Shape 114">
              <a:extLst>
                <a:ext uri="{FF2B5EF4-FFF2-40B4-BE49-F238E27FC236}">
                  <a16:creationId xmlns:a16="http://schemas.microsoft.com/office/drawing/2014/main" id="{FC5A0401-A4E9-46EA-9FD7-9280B2437862}"/>
                </a:ext>
              </a:extLst>
            </p:cNvPr>
            <p:cNvSpPr/>
            <p:nvPr/>
          </p:nvSpPr>
          <p:spPr>
            <a:xfrm>
              <a:off x="1802492" y="3952447"/>
              <a:ext cx="845104" cy="8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5393"/>
                  </a:moveTo>
                  <a:lnTo>
                    <a:pt x="9877" y="5393"/>
                  </a:lnTo>
                  <a:lnTo>
                    <a:pt x="9877" y="9769"/>
                  </a:lnTo>
                  <a:lnTo>
                    <a:pt x="5540" y="9769"/>
                  </a:lnTo>
                  <a:lnTo>
                    <a:pt x="5540" y="11831"/>
                  </a:lnTo>
                  <a:lnTo>
                    <a:pt x="9877" y="11831"/>
                  </a:lnTo>
                  <a:lnTo>
                    <a:pt x="9877" y="16207"/>
                  </a:lnTo>
                  <a:lnTo>
                    <a:pt x="11919" y="16207"/>
                  </a:lnTo>
                  <a:lnTo>
                    <a:pt x="11919" y="11831"/>
                  </a:lnTo>
                  <a:lnTo>
                    <a:pt x="16256" y="11831"/>
                  </a:lnTo>
                  <a:lnTo>
                    <a:pt x="16256" y="9769"/>
                  </a:lnTo>
                  <a:lnTo>
                    <a:pt x="11919" y="9769"/>
                  </a:lnTo>
                  <a:lnTo>
                    <a:pt x="11919" y="5393"/>
                  </a:lnTo>
                  <a:close/>
                  <a:moveTo>
                    <a:pt x="10912" y="0"/>
                  </a:moveTo>
                  <a:cubicBezTo>
                    <a:pt x="4924" y="0"/>
                    <a:pt x="0" y="4772"/>
                    <a:pt x="0" y="10814"/>
                  </a:cubicBezTo>
                  <a:cubicBezTo>
                    <a:pt x="0" y="16828"/>
                    <a:pt x="4924" y="21600"/>
                    <a:pt x="10912" y="21600"/>
                  </a:cubicBezTo>
                  <a:cubicBezTo>
                    <a:pt x="16872" y="21600"/>
                    <a:pt x="21600" y="16828"/>
                    <a:pt x="21600" y="10814"/>
                  </a:cubicBezTo>
                  <a:cubicBezTo>
                    <a:pt x="21600" y="4772"/>
                    <a:pt x="16872" y="0"/>
                    <a:pt x="10912" y="0"/>
                  </a:cubicBezTo>
                  <a:close/>
                  <a:moveTo>
                    <a:pt x="10912" y="19511"/>
                  </a:moveTo>
                  <a:cubicBezTo>
                    <a:pt x="6183" y="19511"/>
                    <a:pt x="2266" y="15586"/>
                    <a:pt x="2266" y="10814"/>
                  </a:cubicBezTo>
                  <a:cubicBezTo>
                    <a:pt x="2266" y="6014"/>
                    <a:pt x="6183" y="2089"/>
                    <a:pt x="10912" y="2089"/>
                  </a:cubicBezTo>
                  <a:cubicBezTo>
                    <a:pt x="15640" y="2089"/>
                    <a:pt x="19558" y="6014"/>
                    <a:pt x="19558" y="10814"/>
                  </a:cubicBezTo>
                  <a:cubicBezTo>
                    <a:pt x="19558" y="15586"/>
                    <a:pt x="15640" y="19511"/>
                    <a:pt x="10912" y="19511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miter lim="400000"/>
            </a:ln>
          </p:spPr>
          <p:txBody>
            <a:bodyPr lIns="91414" rIns="91414" anchor="ctr"/>
            <a:lstStyle/>
            <a:p>
              <a:pPr defTabSz="1828343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 sz="3599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4C8C2-CA2D-4DA2-97C8-B1BD53FEB6B0}"/>
              </a:ext>
            </a:extLst>
          </p:cNvPr>
          <p:cNvGrpSpPr/>
          <p:nvPr/>
        </p:nvGrpSpPr>
        <p:grpSpPr>
          <a:xfrm>
            <a:off x="1275544" y="5018253"/>
            <a:ext cx="3904479" cy="840264"/>
            <a:chOff x="1802492" y="5368970"/>
            <a:chExt cx="3904479" cy="840264"/>
          </a:xfrm>
        </p:grpSpPr>
        <p:sp>
          <p:nvSpPr>
            <p:cNvPr id="7" name="Title 493"/>
            <p:cNvSpPr txBox="1">
              <a:spLocks/>
            </p:cNvSpPr>
            <p:nvPr/>
          </p:nvSpPr>
          <p:spPr>
            <a:xfrm>
              <a:off x="2979961" y="5489213"/>
              <a:ext cx="2727010" cy="599777"/>
            </a:xfrm>
            <a:prstGeom prst="rect">
              <a:avLst/>
            </a:prstGeom>
          </p:spPr>
          <p:txBody>
            <a:bodyPr lIns="0" tIns="0" bIns="0">
              <a:noAutofit/>
            </a:bodyPr>
            <a:lstStyle>
              <a:lvl1pPr algn="l" defTabSz="457144" rtl="0" eaLnBrk="1" latinLnBrk="0" hangingPunct="1">
                <a:spcBef>
                  <a:spcPct val="0"/>
                </a:spcBef>
                <a:buNone/>
                <a:defRPr sz="2647" b="1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ZA" sz="4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data</a:t>
              </a:r>
            </a:p>
            <a:p>
              <a:pPr algn="ctr"/>
              <a:endParaRPr lang="en-Z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Shape 114">
              <a:extLst>
                <a:ext uri="{FF2B5EF4-FFF2-40B4-BE49-F238E27FC236}">
                  <a16:creationId xmlns:a16="http://schemas.microsoft.com/office/drawing/2014/main" id="{D4828808-3504-4CF1-B1E2-5EF135BBF6BB}"/>
                </a:ext>
              </a:extLst>
            </p:cNvPr>
            <p:cNvSpPr/>
            <p:nvPr/>
          </p:nvSpPr>
          <p:spPr>
            <a:xfrm>
              <a:off x="1802492" y="5368970"/>
              <a:ext cx="845104" cy="8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5393"/>
                  </a:moveTo>
                  <a:lnTo>
                    <a:pt x="9877" y="5393"/>
                  </a:lnTo>
                  <a:lnTo>
                    <a:pt x="9877" y="9769"/>
                  </a:lnTo>
                  <a:lnTo>
                    <a:pt x="5540" y="9769"/>
                  </a:lnTo>
                  <a:lnTo>
                    <a:pt x="5540" y="11831"/>
                  </a:lnTo>
                  <a:lnTo>
                    <a:pt x="9877" y="11831"/>
                  </a:lnTo>
                  <a:lnTo>
                    <a:pt x="9877" y="16207"/>
                  </a:lnTo>
                  <a:lnTo>
                    <a:pt x="11919" y="16207"/>
                  </a:lnTo>
                  <a:lnTo>
                    <a:pt x="11919" y="11831"/>
                  </a:lnTo>
                  <a:lnTo>
                    <a:pt x="16256" y="11831"/>
                  </a:lnTo>
                  <a:lnTo>
                    <a:pt x="16256" y="9769"/>
                  </a:lnTo>
                  <a:lnTo>
                    <a:pt x="11919" y="9769"/>
                  </a:lnTo>
                  <a:lnTo>
                    <a:pt x="11919" y="5393"/>
                  </a:lnTo>
                  <a:close/>
                  <a:moveTo>
                    <a:pt x="10912" y="0"/>
                  </a:moveTo>
                  <a:cubicBezTo>
                    <a:pt x="4924" y="0"/>
                    <a:pt x="0" y="4772"/>
                    <a:pt x="0" y="10814"/>
                  </a:cubicBezTo>
                  <a:cubicBezTo>
                    <a:pt x="0" y="16828"/>
                    <a:pt x="4924" y="21600"/>
                    <a:pt x="10912" y="21600"/>
                  </a:cubicBezTo>
                  <a:cubicBezTo>
                    <a:pt x="16872" y="21600"/>
                    <a:pt x="21600" y="16828"/>
                    <a:pt x="21600" y="10814"/>
                  </a:cubicBezTo>
                  <a:cubicBezTo>
                    <a:pt x="21600" y="4772"/>
                    <a:pt x="16872" y="0"/>
                    <a:pt x="10912" y="0"/>
                  </a:cubicBezTo>
                  <a:close/>
                  <a:moveTo>
                    <a:pt x="10912" y="19511"/>
                  </a:moveTo>
                  <a:cubicBezTo>
                    <a:pt x="6183" y="19511"/>
                    <a:pt x="2266" y="15586"/>
                    <a:pt x="2266" y="10814"/>
                  </a:cubicBezTo>
                  <a:cubicBezTo>
                    <a:pt x="2266" y="6014"/>
                    <a:pt x="6183" y="2089"/>
                    <a:pt x="10912" y="2089"/>
                  </a:cubicBezTo>
                  <a:cubicBezTo>
                    <a:pt x="15640" y="2089"/>
                    <a:pt x="19558" y="6014"/>
                    <a:pt x="19558" y="10814"/>
                  </a:cubicBezTo>
                  <a:cubicBezTo>
                    <a:pt x="19558" y="15586"/>
                    <a:pt x="15640" y="19511"/>
                    <a:pt x="10912" y="19511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miter lim="400000"/>
            </a:ln>
          </p:spPr>
          <p:txBody>
            <a:bodyPr lIns="91414" rIns="91414" anchor="ctr"/>
            <a:lstStyle/>
            <a:p>
              <a:pPr defTabSz="1828343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 sz="3599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E63B92-6369-42C3-A65D-F019773B7D55}"/>
              </a:ext>
            </a:extLst>
          </p:cNvPr>
          <p:cNvGrpSpPr/>
          <p:nvPr/>
        </p:nvGrpSpPr>
        <p:grpSpPr>
          <a:xfrm>
            <a:off x="1275544" y="7851299"/>
            <a:ext cx="3369639" cy="840264"/>
            <a:chOff x="1802492" y="8202016"/>
            <a:chExt cx="3369639" cy="840264"/>
          </a:xfrm>
        </p:grpSpPr>
        <p:sp>
          <p:nvSpPr>
            <p:cNvPr id="11" name="Title 493"/>
            <p:cNvSpPr txBox="1">
              <a:spLocks/>
            </p:cNvSpPr>
            <p:nvPr/>
          </p:nvSpPr>
          <p:spPr>
            <a:xfrm>
              <a:off x="2979961" y="8310376"/>
              <a:ext cx="2192170" cy="599779"/>
            </a:xfrm>
            <a:prstGeom prst="rect">
              <a:avLst/>
            </a:prstGeom>
          </p:spPr>
          <p:txBody>
            <a:bodyPr lIns="0" tIns="0" bIns="0">
              <a:noAutofit/>
            </a:bodyPr>
            <a:lstStyle>
              <a:lvl1pPr algn="l" defTabSz="457144" rtl="0" eaLnBrk="1" latinLnBrk="0" hangingPunct="1">
                <a:spcBef>
                  <a:spcPct val="0"/>
                </a:spcBef>
                <a:buNone/>
                <a:defRPr sz="2647" b="1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ZA" sz="4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Cloud</a:t>
              </a:r>
            </a:p>
            <a:p>
              <a:pPr algn="ctr"/>
              <a:endParaRPr lang="en-Z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Shape 114">
              <a:extLst>
                <a:ext uri="{FF2B5EF4-FFF2-40B4-BE49-F238E27FC236}">
                  <a16:creationId xmlns:a16="http://schemas.microsoft.com/office/drawing/2014/main" id="{BF5B127D-4C91-4DFE-8CE3-4D6F51D9EFA5}"/>
                </a:ext>
              </a:extLst>
            </p:cNvPr>
            <p:cNvSpPr/>
            <p:nvPr/>
          </p:nvSpPr>
          <p:spPr>
            <a:xfrm>
              <a:off x="1802492" y="8202016"/>
              <a:ext cx="845104" cy="8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5393"/>
                  </a:moveTo>
                  <a:lnTo>
                    <a:pt x="9877" y="5393"/>
                  </a:lnTo>
                  <a:lnTo>
                    <a:pt x="9877" y="9769"/>
                  </a:lnTo>
                  <a:lnTo>
                    <a:pt x="5540" y="9769"/>
                  </a:lnTo>
                  <a:lnTo>
                    <a:pt x="5540" y="11831"/>
                  </a:lnTo>
                  <a:lnTo>
                    <a:pt x="9877" y="11831"/>
                  </a:lnTo>
                  <a:lnTo>
                    <a:pt x="9877" y="16207"/>
                  </a:lnTo>
                  <a:lnTo>
                    <a:pt x="11919" y="16207"/>
                  </a:lnTo>
                  <a:lnTo>
                    <a:pt x="11919" y="11831"/>
                  </a:lnTo>
                  <a:lnTo>
                    <a:pt x="16256" y="11831"/>
                  </a:lnTo>
                  <a:lnTo>
                    <a:pt x="16256" y="9769"/>
                  </a:lnTo>
                  <a:lnTo>
                    <a:pt x="11919" y="9769"/>
                  </a:lnTo>
                  <a:lnTo>
                    <a:pt x="11919" y="5393"/>
                  </a:lnTo>
                  <a:close/>
                  <a:moveTo>
                    <a:pt x="10912" y="0"/>
                  </a:moveTo>
                  <a:cubicBezTo>
                    <a:pt x="4924" y="0"/>
                    <a:pt x="0" y="4772"/>
                    <a:pt x="0" y="10814"/>
                  </a:cubicBezTo>
                  <a:cubicBezTo>
                    <a:pt x="0" y="16828"/>
                    <a:pt x="4924" y="21600"/>
                    <a:pt x="10912" y="21600"/>
                  </a:cubicBezTo>
                  <a:cubicBezTo>
                    <a:pt x="16872" y="21600"/>
                    <a:pt x="21600" y="16828"/>
                    <a:pt x="21600" y="10814"/>
                  </a:cubicBezTo>
                  <a:cubicBezTo>
                    <a:pt x="21600" y="4772"/>
                    <a:pt x="16872" y="0"/>
                    <a:pt x="10912" y="0"/>
                  </a:cubicBezTo>
                  <a:close/>
                  <a:moveTo>
                    <a:pt x="10912" y="19511"/>
                  </a:moveTo>
                  <a:cubicBezTo>
                    <a:pt x="6183" y="19511"/>
                    <a:pt x="2266" y="15586"/>
                    <a:pt x="2266" y="10814"/>
                  </a:cubicBezTo>
                  <a:cubicBezTo>
                    <a:pt x="2266" y="6014"/>
                    <a:pt x="6183" y="2089"/>
                    <a:pt x="10912" y="2089"/>
                  </a:cubicBezTo>
                  <a:cubicBezTo>
                    <a:pt x="15640" y="2089"/>
                    <a:pt x="19558" y="6014"/>
                    <a:pt x="19558" y="10814"/>
                  </a:cubicBezTo>
                  <a:cubicBezTo>
                    <a:pt x="19558" y="15586"/>
                    <a:pt x="15640" y="19511"/>
                    <a:pt x="10912" y="19511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miter lim="400000"/>
            </a:ln>
          </p:spPr>
          <p:txBody>
            <a:bodyPr lIns="91414" rIns="91414" anchor="ctr"/>
            <a:lstStyle/>
            <a:p>
              <a:pPr defTabSz="1828343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 sz="3599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F92C07-CE00-4A23-B141-EBE4B549523B}"/>
              </a:ext>
            </a:extLst>
          </p:cNvPr>
          <p:cNvGrpSpPr/>
          <p:nvPr/>
        </p:nvGrpSpPr>
        <p:grpSpPr>
          <a:xfrm>
            <a:off x="1275544" y="9267822"/>
            <a:ext cx="4749871" cy="840264"/>
            <a:chOff x="1802492" y="9618539"/>
            <a:chExt cx="4749871" cy="840264"/>
          </a:xfrm>
        </p:grpSpPr>
        <p:sp>
          <p:nvSpPr>
            <p:cNvPr id="14" name="Title 493">
              <a:extLst>
                <a:ext uri="{FF2B5EF4-FFF2-40B4-BE49-F238E27FC236}">
                  <a16:creationId xmlns:a16="http://schemas.microsoft.com/office/drawing/2014/main" id="{1E81CD02-448C-44E4-B1FD-EF451AEC1B9A}"/>
                </a:ext>
              </a:extLst>
            </p:cNvPr>
            <p:cNvSpPr txBox="1">
              <a:spLocks/>
            </p:cNvSpPr>
            <p:nvPr/>
          </p:nvSpPr>
          <p:spPr>
            <a:xfrm>
              <a:off x="2979961" y="9738781"/>
              <a:ext cx="3572402" cy="599779"/>
            </a:xfrm>
            <a:prstGeom prst="rect">
              <a:avLst/>
            </a:prstGeom>
          </p:spPr>
          <p:txBody>
            <a:bodyPr lIns="0" tIns="0" bIns="0">
              <a:noAutofit/>
            </a:bodyPr>
            <a:lstStyle>
              <a:lvl1pPr algn="l" defTabSz="457144" rtl="0" eaLnBrk="1" latinLnBrk="0" hangingPunct="1">
                <a:spcBef>
                  <a:spcPct val="0"/>
                </a:spcBef>
                <a:buNone/>
                <a:defRPr sz="2647" b="1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ZA" sz="4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Open API’s </a:t>
              </a:r>
            </a:p>
            <a:p>
              <a:pPr algn="ctr"/>
              <a:endParaRPr lang="en-Z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Shape 114">
              <a:extLst>
                <a:ext uri="{FF2B5EF4-FFF2-40B4-BE49-F238E27FC236}">
                  <a16:creationId xmlns:a16="http://schemas.microsoft.com/office/drawing/2014/main" id="{A32251DF-5185-49B7-A939-38F4A4FD8700}"/>
                </a:ext>
              </a:extLst>
            </p:cNvPr>
            <p:cNvSpPr/>
            <p:nvPr/>
          </p:nvSpPr>
          <p:spPr>
            <a:xfrm>
              <a:off x="1802492" y="9618539"/>
              <a:ext cx="845104" cy="8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5393"/>
                  </a:moveTo>
                  <a:lnTo>
                    <a:pt x="9877" y="5393"/>
                  </a:lnTo>
                  <a:lnTo>
                    <a:pt x="9877" y="9769"/>
                  </a:lnTo>
                  <a:lnTo>
                    <a:pt x="5540" y="9769"/>
                  </a:lnTo>
                  <a:lnTo>
                    <a:pt x="5540" y="11831"/>
                  </a:lnTo>
                  <a:lnTo>
                    <a:pt x="9877" y="11831"/>
                  </a:lnTo>
                  <a:lnTo>
                    <a:pt x="9877" y="16207"/>
                  </a:lnTo>
                  <a:lnTo>
                    <a:pt x="11919" y="16207"/>
                  </a:lnTo>
                  <a:lnTo>
                    <a:pt x="11919" y="11831"/>
                  </a:lnTo>
                  <a:lnTo>
                    <a:pt x="16256" y="11831"/>
                  </a:lnTo>
                  <a:lnTo>
                    <a:pt x="16256" y="9769"/>
                  </a:lnTo>
                  <a:lnTo>
                    <a:pt x="11919" y="9769"/>
                  </a:lnTo>
                  <a:lnTo>
                    <a:pt x="11919" y="5393"/>
                  </a:lnTo>
                  <a:close/>
                  <a:moveTo>
                    <a:pt x="10912" y="0"/>
                  </a:moveTo>
                  <a:cubicBezTo>
                    <a:pt x="4924" y="0"/>
                    <a:pt x="0" y="4772"/>
                    <a:pt x="0" y="10814"/>
                  </a:cubicBezTo>
                  <a:cubicBezTo>
                    <a:pt x="0" y="16828"/>
                    <a:pt x="4924" y="21600"/>
                    <a:pt x="10912" y="21600"/>
                  </a:cubicBezTo>
                  <a:cubicBezTo>
                    <a:pt x="16872" y="21600"/>
                    <a:pt x="21600" y="16828"/>
                    <a:pt x="21600" y="10814"/>
                  </a:cubicBezTo>
                  <a:cubicBezTo>
                    <a:pt x="21600" y="4772"/>
                    <a:pt x="16872" y="0"/>
                    <a:pt x="10912" y="0"/>
                  </a:cubicBezTo>
                  <a:close/>
                  <a:moveTo>
                    <a:pt x="10912" y="19511"/>
                  </a:moveTo>
                  <a:cubicBezTo>
                    <a:pt x="6183" y="19511"/>
                    <a:pt x="2266" y="15586"/>
                    <a:pt x="2266" y="10814"/>
                  </a:cubicBezTo>
                  <a:cubicBezTo>
                    <a:pt x="2266" y="6014"/>
                    <a:pt x="6183" y="2089"/>
                    <a:pt x="10912" y="2089"/>
                  </a:cubicBezTo>
                  <a:cubicBezTo>
                    <a:pt x="15640" y="2089"/>
                    <a:pt x="19558" y="6014"/>
                    <a:pt x="19558" y="10814"/>
                  </a:cubicBezTo>
                  <a:cubicBezTo>
                    <a:pt x="19558" y="15586"/>
                    <a:pt x="15640" y="19511"/>
                    <a:pt x="10912" y="19511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miter lim="400000"/>
            </a:ln>
          </p:spPr>
          <p:txBody>
            <a:bodyPr lIns="91414" rIns="91414" anchor="ctr"/>
            <a:lstStyle/>
            <a:p>
              <a:pPr defTabSz="1828343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 sz="3599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148838-7A2B-45CC-8000-0DA3DB64F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433" y="5912254"/>
            <a:ext cx="5045052" cy="336599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A97CA4-8892-4069-B033-9D6A18C339CC}"/>
              </a:ext>
            </a:extLst>
          </p:cNvPr>
          <p:cNvCxnSpPr>
            <a:cxnSpLocks/>
          </p:cNvCxnSpPr>
          <p:nvPr/>
        </p:nvCxnSpPr>
        <p:spPr>
          <a:xfrm>
            <a:off x="18548667" y="6298397"/>
            <a:ext cx="4766584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30753E-309B-4B69-92D1-046E8FB1AACA}"/>
              </a:ext>
            </a:extLst>
          </p:cNvPr>
          <p:cNvGrpSpPr/>
          <p:nvPr/>
        </p:nvGrpSpPr>
        <p:grpSpPr>
          <a:xfrm>
            <a:off x="19162467" y="3810718"/>
            <a:ext cx="3538984" cy="2423171"/>
            <a:chOff x="14783337" y="3507547"/>
            <a:chExt cx="3538984" cy="24231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B336D8-28BA-4695-A39E-9B4B7C6DCF61}"/>
                </a:ext>
              </a:extLst>
            </p:cNvPr>
            <p:cNvSpPr txBox="1"/>
            <p:nvPr/>
          </p:nvSpPr>
          <p:spPr>
            <a:xfrm>
              <a:off x="14783337" y="3507547"/>
              <a:ext cx="3538984" cy="92329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ZA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Best EU Financial Inclusion Company</a:t>
              </a:r>
              <a:endParaRPr lang="id-ID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2F372A-C6A7-4104-82E7-4D65CB227978}"/>
                </a:ext>
              </a:extLst>
            </p:cNvPr>
            <p:cNvSpPr txBox="1"/>
            <p:nvPr/>
          </p:nvSpPr>
          <p:spPr>
            <a:xfrm>
              <a:off x="15040749" y="4268761"/>
              <a:ext cx="3177718" cy="1661957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en-ZA" sz="9600" b="1" dirty="0">
                  <a:solidFill>
                    <a:srgbClr val="CA942C"/>
                  </a:solidFill>
                  <a:latin typeface="Open Sans"/>
                  <a:cs typeface="Open Sans"/>
                </a:rPr>
                <a:t>2017</a:t>
              </a:r>
              <a:endParaRPr lang="id-ID" sz="9600" b="1" dirty="0">
                <a:solidFill>
                  <a:srgbClr val="CA942C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5F5D891-5324-4D54-BF18-57087FF488EC}"/>
              </a:ext>
            </a:extLst>
          </p:cNvPr>
          <p:cNvSpPr txBox="1"/>
          <p:nvPr/>
        </p:nvSpPr>
        <p:spPr>
          <a:xfrm>
            <a:off x="8718275" y="738196"/>
            <a:ext cx="694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MyBucks Technology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0DB1F9-BF6D-4AE1-AB74-1A5E40AAA57D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3012B6-2372-4668-A7B0-C651C485E9E8}"/>
              </a:ext>
            </a:extLst>
          </p:cNvPr>
          <p:cNvCxnSpPr>
            <a:cxnSpLocks/>
          </p:cNvCxnSpPr>
          <p:nvPr/>
        </p:nvCxnSpPr>
        <p:spPr>
          <a:xfrm>
            <a:off x="14297113" y="2759266"/>
            <a:ext cx="0" cy="921207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E1C9A60-519C-41DB-8281-3D889D2AD0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572" y="2493089"/>
            <a:ext cx="7951471" cy="99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4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E44776C-DE84-41E6-83D1-B4C9A43AF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3"/>
            <a:ext cx="24377650" cy="9675731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0FE07B-FBED-426A-8F5D-0828A1460E94}"/>
              </a:ext>
            </a:extLst>
          </p:cNvPr>
          <p:cNvSpPr txBox="1"/>
          <p:nvPr/>
        </p:nvSpPr>
        <p:spPr>
          <a:xfrm>
            <a:off x="22775577" y="818652"/>
            <a:ext cx="545587" cy="553961"/>
          </a:xfrm>
          <a:prstGeom prst="rect">
            <a:avLst/>
          </a:prstGeom>
          <a:noFill/>
          <a:ln>
            <a:noFill/>
          </a:ln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5</a:t>
            </a:fld>
            <a:endParaRPr lang="id-ID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D8E44F-4A05-4390-A222-855A460A35D1}"/>
              </a:ext>
            </a:extLst>
          </p:cNvPr>
          <p:cNvSpPr/>
          <p:nvPr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75AD6-5A6F-4B4E-9C9A-39CC7C48D92F}"/>
              </a:ext>
            </a:extLst>
          </p:cNvPr>
          <p:cNvSpPr txBox="1"/>
          <p:nvPr/>
        </p:nvSpPr>
        <p:spPr>
          <a:xfrm>
            <a:off x="16593660" y="7327255"/>
            <a:ext cx="6750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Artificial intelligence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E5AAB4-D8C9-4F4D-BBCC-DFC1B0007FCE}"/>
              </a:ext>
            </a:extLst>
          </p:cNvPr>
          <p:cNvCxnSpPr/>
          <p:nvPr/>
        </p:nvCxnSpPr>
        <p:spPr>
          <a:xfrm rot="5400000">
            <a:off x="19912010" y="8118061"/>
            <a:ext cx="0" cy="131340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294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029" y="4134177"/>
            <a:ext cx="85117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of singularity.</a:t>
            </a:r>
            <a:r>
              <a:rPr lang="en-Z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this hypothesis, an upgradable intelligent agent (such as </a:t>
            </a:r>
            <a:r>
              <a:rPr lang="en-Z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computer running software-based artificial general intelligence</a:t>
            </a:r>
            <a:r>
              <a:rPr lang="en-Z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would enter </a:t>
            </a:r>
            <a:r>
              <a:rPr lang="en-Z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'runaway reaction' of self-improvement cycles, </a:t>
            </a:r>
            <a:r>
              <a:rPr lang="en-Z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each new and more intelligent generation appearing more and more rapidly, </a:t>
            </a:r>
            <a:r>
              <a:rPr lang="en-Z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causing an intelligence explosion and resulting in a powerful superintelligence that would, qualitatively, far surpass all human intelligence. </a:t>
            </a: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C1CDC3-AFA5-41A1-B1F7-DDFA50E9CB34}"/>
              </a:ext>
            </a:extLst>
          </p:cNvPr>
          <p:cNvCxnSpPr>
            <a:cxnSpLocks/>
          </p:cNvCxnSpPr>
          <p:nvPr/>
        </p:nvCxnSpPr>
        <p:spPr>
          <a:xfrm>
            <a:off x="2390963" y="10279795"/>
            <a:ext cx="9111802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B62FB6-7C51-461B-96DF-0E6596A47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4" y="12353926"/>
            <a:ext cx="2011545" cy="548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0DDEE-6709-43D9-8CE6-04C8A57C4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87379" y="2034962"/>
            <a:ext cx="10714307" cy="10714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654480-AAA2-45E1-ABAC-8818A6335F30}"/>
              </a:ext>
            </a:extLst>
          </p:cNvPr>
          <p:cNvSpPr txBox="1"/>
          <p:nvPr/>
        </p:nvSpPr>
        <p:spPr>
          <a:xfrm>
            <a:off x="11502765" y="738197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A.I.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CB51DE-7CC4-469C-A694-4479DFD1A42D}"/>
              </a:ext>
            </a:extLst>
          </p:cNvPr>
          <p:cNvCxnSpPr/>
          <p:nvPr/>
        </p:nvCxnSpPr>
        <p:spPr>
          <a:xfrm rot="5400000">
            <a:off x="12175390" y="1529003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4291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3958"/>
          <p:cNvSpPr/>
          <p:nvPr/>
        </p:nvSpPr>
        <p:spPr>
          <a:xfrm>
            <a:off x="6745461" y="2189045"/>
            <a:ext cx="3447479" cy="132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225" name="Shape 3961"/>
          <p:cNvSpPr/>
          <p:nvPr/>
        </p:nvSpPr>
        <p:spPr>
          <a:xfrm>
            <a:off x="14132401" y="2189044"/>
            <a:ext cx="3528538" cy="1312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226" name="Shape 3962"/>
          <p:cNvSpPr/>
          <p:nvPr/>
        </p:nvSpPr>
        <p:spPr>
          <a:xfrm rot="5602460" flipV="1">
            <a:off x="12562169" y="6527009"/>
            <a:ext cx="905135" cy="94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227" name="Shape 3963"/>
          <p:cNvSpPr/>
          <p:nvPr/>
        </p:nvSpPr>
        <p:spPr>
          <a:xfrm rot="2164012">
            <a:off x="14162791" y="5158876"/>
            <a:ext cx="3180932" cy="133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415" y="8290"/>
                  <a:pt x="9615" y="1090"/>
                  <a:pt x="2160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91615" y="5893287"/>
            <a:ext cx="6126859" cy="2154400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Unstructured data, 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Scraping, Natural language, 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data mining,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  <a:endParaRPr lang="id-ID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F140F5-D0C3-4841-B4B2-20BB8FE0C68D}"/>
              </a:ext>
            </a:extLst>
          </p:cNvPr>
          <p:cNvGrpSpPr/>
          <p:nvPr/>
        </p:nvGrpSpPr>
        <p:grpSpPr>
          <a:xfrm>
            <a:off x="10192941" y="2482204"/>
            <a:ext cx="3939460" cy="3940489"/>
            <a:chOff x="9709336" y="3404158"/>
            <a:chExt cx="5046906" cy="5048223"/>
          </a:xfrm>
        </p:grpSpPr>
        <p:sp>
          <p:nvSpPr>
            <p:cNvPr id="42" name="Shape 3921">
              <a:extLst>
                <a:ext uri="{FF2B5EF4-FFF2-40B4-BE49-F238E27FC236}">
                  <a16:creationId xmlns:a16="http://schemas.microsoft.com/office/drawing/2014/main" id="{89B0EFBD-DC4D-4AD6-9EA9-EA1FE04877CC}"/>
                </a:ext>
              </a:extLst>
            </p:cNvPr>
            <p:cNvSpPr/>
            <p:nvPr/>
          </p:nvSpPr>
          <p:spPr>
            <a:xfrm>
              <a:off x="9709336" y="3404158"/>
              <a:ext cx="5046906" cy="504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1FF79A6-2ECB-4FDE-B56D-FA17D392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68183" y="4438274"/>
              <a:ext cx="3764233" cy="3236407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58AA97-6D6A-495E-B590-FBB88B310EC2}"/>
              </a:ext>
            </a:extLst>
          </p:cNvPr>
          <p:cNvSpPr txBox="1"/>
          <p:nvPr/>
        </p:nvSpPr>
        <p:spPr>
          <a:xfrm>
            <a:off x="9298319" y="738197"/>
            <a:ext cx="58679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A.I.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prediction example </a:t>
            </a:r>
            <a:r>
              <a:rPr lang="en-US" sz="20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https://how-old.net/</a:t>
            </a:r>
            <a:endParaRPr lang="en-US" sz="20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5F70D58-556B-4382-A25A-4D24B794C259}"/>
              </a:ext>
            </a:extLst>
          </p:cNvPr>
          <p:cNvCxnSpPr/>
          <p:nvPr/>
        </p:nvCxnSpPr>
        <p:spPr>
          <a:xfrm rot="5400000">
            <a:off x="12175390" y="1529003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EFCDE38-2CB4-4B3E-83E9-EFE93C24FDC8}"/>
              </a:ext>
            </a:extLst>
          </p:cNvPr>
          <p:cNvSpPr txBox="1"/>
          <p:nvPr/>
        </p:nvSpPr>
        <p:spPr>
          <a:xfrm>
            <a:off x="17698256" y="1861655"/>
            <a:ext cx="3887656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skill set</a:t>
            </a:r>
            <a:endParaRPr lang="id-ID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6D7D7A-6908-45EC-8977-7EEFBA3443E1}"/>
              </a:ext>
            </a:extLst>
          </p:cNvPr>
          <p:cNvSpPr/>
          <p:nvPr/>
        </p:nvSpPr>
        <p:spPr>
          <a:xfrm>
            <a:off x="1326908" y="4126691"/>
            <a:ext cx="4874110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Lato Light"/>
                <a:cs typeface="Lato Light"/>
              </a:rPr>
              <a:t>Targeted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Lato Light"/>
                <a:cs typeface="Lato Light"/>
              </a:rPr>
              <a:t>Retention and win-back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Lato Light"/>
                <a:cs typeface="Lato Light"/>
              </a:rPr>
              <a:t>Understanding customer behaviour</a:t>
            </a:r>
            <a:endParaRPr lang="en-US" sz="2000" dirty="0">
              <a:latin typeface="Lato Light"/>
              <a:cs typeface="Lato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323F9E-A336-410D-BC53-6589AD2832CC}"/>
              </a:ext>
            </a:extLst>
          </p:cNvPr>
          <p:cNvSpPr txBox="1"/>
          <p:nvPr/>
        </p:nvSpPr>
        <p:spPr>
          <a:xfrm>
            <a:off x="1187447" y="1873651"/>
            <a:ext cx="5569400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Segmentation algorithms</a:t>
            </a:r>
            <a:endParaRPr lang="id-ID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5A9127-801A-4F4D-9643-F51005FEA1F7}"/>
              </a:ext>
            </a:extLst>
          </p:cNvPr>
          <p:cNvSpPr txBox="1"/>
          <p:nvPr/>
        </p:nvSpPr>
        <p:spPr>
          <a:xfrm>
            <a:off x="17855894" y="6212906"/>
            <a:ext cx="4450503" cy="166195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Survival analysis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series analysis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sampling</a:t>
            </a:r>
            <a:endParaRPr lang="id-ID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1" name="Group 3929">
            <a:extLst>
              <a:ext uri="{FF2B5EF4-FFF2-40B4-BE49-F238E27FC236}">
                <a16:creationId xmlns:a16="http://schemas.microsoft.com/office/drawing/2014/main" id="{45BFDC8F-DD0E-4E3F-A3DA-E6E156F763D5}"/>
              </a:ext>
            </a:extLst>
          </p:cNvPr>
          <p:cNvGrpSpPr/>
          <p:nvPr/>
        </p:nvGrpSpPr>
        <p:grpSpPr>
          <a:xfrm>
            <a:off x="2249784" y="2662912"/>
            <a:ext cx="508636" cy="1284291"/>
            <a:chOff x="0" y="0"/>
            <a:chExt cx="1037081" cy="2617920"/>
          </a:xfrm>
          <a:solidFill>
            <a:srgbClr val="F19A14"/>
          </a:solidFill>
        </p:grpSpPr>
        <p:sp>
          <p:nvSpPr>
            <p:cNvPr id="82" name="Shape 3927">
              <a:extLst>
                <a:ext uri="{FF2B5EF4-FFF2-40B4-BE49-F238E27FC236}">
                  <a16:creationId xmlns:a16="http://schemas.microsoft.com/office/drawing/2014/main" id="{E3B54F27-76ED-49EB-B83D-032C38FD4BF0}"/>
                </a:ext>
              </a:extLst>
            </p:cNvPr>
            <p:cNvSpPr/>
            <p:nvPr/>
          </p:nvSpPr>
          <p:spPr>
            <a:xfrm>
              <a:off x="0" y="448465"/>
              <a:ext cx="1037081" cy="216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83" name="Shape 3928">
              <a:extLst>
                <a:ext uri="{FF2B5EF4-FFF2-40B4-BE49-F238E27FC236}">
                  <a16:creationId xmlns:a16="http://schemas.microsoft.com/office/drawing/2014/main" id="{CFC77306-8980-44AD-88BD-D75733A0E6EF}"/>
                </a:ext>
              </a:extLst>
            </p:cNvPr>
            <p:cNvSpPr/>
            <p:nvPr/>
          </p:nvSpPr>
          <p:spPr>
            <a:xfrm>
              <a:off x="319533" y="0"/>
              <a:ext cx="414836" cy="40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84" name="Group 3932">
            <a:extLst>
              <a:ext uri="{FF2B5EF4-FFF2-40B4-BE49-F238E27FC236}">
                <a16:creationId xmlns:a16="http://schemas.microsoft.com/office/drawing/2014/main" id="{278794B2-E7E1-425C-B1C0-84D0C4F460DB}"/>
              </a:ext>
            </a:extLst>
          </p:cNvPr>
          <p:cNvGrpSpPr/>
          <p:nvPr/>
        </p:nvGrpSpPr>
        <p:grpSpPr>
          <a:xfrm>
            <a:off x="3047973" y="2662911"/>
            <a:ext cx="591645" cy="1284291"/>
            <a:chOff x="0" y="0"/>
            <a:chExt cx="1203747" cy="2612311"/>
          </a:xfrm>
          <a:solidFill>
            <a:srgbClr val="F1CB16"/>
          </a:solidFill>
        </p:grpSpPr>
        <p:sp>
          <p:nvSpPr>
            <p:cNvPr id="85" name="Shape 3930">
              <a:extLst>
                <a:ext uri="{FF2B5EF4-FFF2-40B4-BE49-F238E27FC236}">
                  <a16:creationId xmlns:a16="http://schemas.microsoft.com/office/drawing/2014/main" id="{D221A636-D9A3-4472-8ED9-68D93076A6B0}"/>
                </a:ext>
              </a:extLst>
            </p:cNvPr>
            <p:cNvSpPr/>
            <p:nvPr/>
          </p:nvSpPr>
          <p:spPr>
            <a:xfrm>
              <a:off x="399397" y="0"/>
              <a:ext cx="386804" cy="38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86" name="Shape 3931">
              <a:extLst>
                <a:ext uri="{FF2B5EF4-FFF2-40B4-BE49-F238E27FC236}">
                  <a16:creationId xmlns:a16="http://schemas.microsoft.com/office/drawing/2014/main" id="{53CBDBA2-D01D-4D94-A55B-A664CA1E0C56}"/>
                </a:ext>
              </a:extLst>
            </p:cNvPr>
            <p:cNvSpPr/>
            <p:nvPr/>
          </p:nvSpPr>
          <p:spPr>
            <a:xfrm>
              <a:off x="-1" y="465283"/>
              <a:ext cx="1203749" cy="214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3A5179-6312-4A9B-9E9D-BD2B16FF287A}"/>
              </a:ext>
            </a:extLst>
          </p:cNvPr>
          <p:cNvGrpSpPr/>
          <p:nvPr/>
        </p:nvGrpSpPr>
        <p:grpSpPr>
          <a:xfrm>
            <a:off x="18010404" y="2582885"/>
            <a:ext cx="3364387" cy="2862058"/>
            <a:chOff x="18010404" y="2582885"/>
            <a:chExt cx="3364387" cy="2862058"/>
          </a:xfrm>
        </p:grpSpPr>
        <p:sp>
          <p:nvSpPr>
            <p:cNvPr id="88" name="Freeform 4">
              <a:extLst>
                <a:ext uri="{FF2B5EF4-FFF2-40B4-BE49-F238E27FC236}">
                  <a16:creationId xmlns:a16="http://schemas.microsoft.com/office/drawing/2014/main" id="{0E37C6B6-AF9C-46C4-AF56-5982436E87D7}"/>
                </a:ext>
              </a:extLst>
            </p:cNvPr>
            <p:cNvSpPr/>
            <p:nvPr/>
          </p:nvSpPr>
          <p:spPr>
            <a:xfrm>
              <a:off x="18905123" y="3928843"/>
              <a:ext cx="1516100" cy="151610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13509" tIns="1700784" rIns="619963" bIns="1261872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7B74AA8A-06A3-471C-8257-60A933059316}"/>
                </a:ext>
              </a:extLst>
            </p:cNvPr>
            <p:cNvSpPr/>
            <p:nvPr/>
          </p:nvSpPr>
          <p:spPr>
            <a:xfrm>
              <a:off x="19858691" y="3297950"/>
              <a:ext cx="1516100" cy="151610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chemeClr val="accent2">
                <a:alpha val="6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19963" tIns="1700784" rIns="2013509" bIns="1261872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92" name="Freeform 4">
              <a:extLst>
                <a:ext uri="{FF2B5EF4-FFF2-40B4-BE49-F238E27FC236}">
                  <a16:creationId xmlns:a16="http://schemas.microsoft.com/office/drawing/2014/main" id="{5947CC50-3E37-4C3D-A2AC-E50223E5C3DE}"/>
                </a:ext>
              </a:extLst>
            </p:cNvPr>
            <p:cNvSpPr/>
            <p:nvPr/>
          </p:nvSpPr>
          <p:spPr>
            <a:xfrm>
              <a:off x="18920337" y="2582885"/>
              <a:ext cx="1516100" cy="151610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chemeClr val="accent3">
                <a:alpha val="6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13509" tIns="1700784" rIns="619963" bIns="1261872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250B6D-2F6E-4A9B-8339-CF4796494752}"/>
                </a:ext>
              </a:extLst>
            </p:cNvPr>
            <p:cNvSpPr/>
            <p:nvPr/>
          </p:nvSpPr>
          <p:spPr>
            <a:xfrm>
              <a:off x="18984942" y="3031174"/>
              <a:ext cx="13564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Actuarial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C201E48-C627-4853-A098-DB8A34BF2AFD}"/>
                </a:ext>
              </a:extLst>
            </p:cNvPr>
            <p:cNvSpPr/>
            <p:nvPr/>
          </p:nvSpPr>
          <p:spPr>
            <a:xfrm>
              <a:off x="20167283" y="3852948"/>
              <a:ext cx="9893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Maths</a:t>
              </a:r>
            </a:p>
          </p:txBody>
        </p:sp>
        <p:sp>
          <p:nvSpPr>
            <p:cNvPr id="108" name="Freeform 3">
              <a:extLst>
                <a:ext uri="{FF2B5EF4-FFF2-40B4-BE49-F238E27FC236}">
                  <a16:creationId xmlns:a16="http://schemas.microsoft.com/office/drawing/2014/main" id="{E45FD245-9DC5-44C6-9028-343AE24CDC8C}"/>
                </a:ext>
              </a:extLst>
            </p:cNvPr>
            <p:cNvSpPr/>
            <p:nvPr/>
          </p:nvSpPr>
          <p:spPr>
            <a:xfrm>
              <a:off x="18010404" y="3334017"/>
              <a:ext cx="1516100" cy="151610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chemeClr val="accent1">
                <a:alpha val="6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6000" kern="1200" spc="-40" baseline="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755EA6B-5247-41D6-AC43-FF2E9DF3EBC8}"/>
                </a:ext>
              </a:extLst>
            </p:cNvPr>
            <p:cNvSpPr/>
            <p:nvPr/>
          </p:nvSpPr>
          <p:spPr>
            <a:xfrm>
              <a:off x="18922564" y="4395138"/>
              <a:ext cx="14686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Computer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Science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D376AE3-16AD-4AF7-B4B3-27FA92D79161}"/>
                </a:ext>
              </a:extLst>
            </p:cNvPr>
            <p:cNvSpPr/>
            <p:nvPr/>
          </p:nvSpPr>
          <p:spPr>
            <a:xfrm>
              <a:off x="18094601" y="3907281"/>
              <a:ext cx="1358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Statistics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81C8A9-582D-4379-8166-EE4A3946289B}"/>
              </a:ext>
            </a:extLst>
          </p:cNvPr>
          <p:cNvGrpSpPr/>
          <p:nvPr/>
        </p:nvGrpSpPr>
        <p:grpSpPr>
          <a:xfrm>
            <a:off x="872662" y="11007454"/>
            <a:ext cx="7374034" cy="723623"/>
            <a:chOff x="16789155" y="9761826"/>
            <a:chExt cx="6412139" cy="62923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F2E8754-B741-4D30-B759-82A0C9A0BBDB}"/>
                </a:ext>
              </a:extLst>
            </p:cNvPr>
            <p:cNvGrpSpPr/>
            <p:nvPr/>
          </p:nvGrpSpPr>
          <p:grpSpPr>
            <a:xfrm>
              <a:off x="16789155" y="10012141"/>
              <a:ext cx="6412139" cy="378916"/>
              <a:chOff x="16938240" y="8926291"/>
              <a:chExt cx="6412139" cy="378916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923591E-0A8A-46BD-9661-9F053D86E516}"/>
                  </a:ext>
                </a:extLst>
              </p:cNvPr>
              <p:cNvSpPr/>
              <p:nvPr/>
            </p:nvSpPr>
            <p:spPr>
              <a:xfrm>
                <a:off x="16938240" y="8926292"/>
                <a:ext cx="2089289" cy="374649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pt-BR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Segment analysis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4958F33-3076-49D8-9247-34B9E79892C3}"/>
                  </a:ext>
                </a:extLst>
              </p:cNvPr>
              <p:cNvSpPr/>
              <p:nvPr/>
            </p:nvSpPr>
            <p:spPr>
              <a:xfrm>
                <a:off x="18814792" y="8926291"/>
                <a:ext cx="3326822" cy="374649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pt-BR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Market modeling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3591DDD-4C04-4F64-92B4-5FC117E4A61D}"/>
                  </a:ext>
                </a:extLst>
              </p:cNvPr>
              <p:cNvSpPr/>
              <p:nvPr/>
            </p:nvSpPr>
            <p:spPr>
              <a:xfrm>
                <a:off x="20708153" y="8930558"/>
                <a:ext cx="2642226" cy="374649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pt-BR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Behavioural modelling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D8CB0AC-A59D-459E-8272-EECD60584C50}"/>
                </a:ext>
              </a:extLst>
            </p:cNvPr>
            <p:cNvSpPr/>
            <p:nvPr/>
          </p:nvSpPr>
          <p:spPr>
            <a:xfrm rot="16200000">
              <a:off x="19748630" y="7441389"/>
              <a:ext cx="219359" cy="4860233"/>
            </a:xfrm>
            <a:prstGeom prst="rightBrac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2F16FC-D164-43D9-919D-069AAE22F57F}"/>
              </a:ext>
            </a:extLst>
          </p:cNvPr>
          <p:cNvGrpSpPr/>
          <p:nvPr/>
        </p:nvGrpSpPr>
        <p:grpSpPr>
          <a:xfrm>
            <a:off x="1602740" y="8033392"/>
            <a:ext cx="7918813" cy="2603386"/>
            <a:chOff x="1225058" y="8033392"/>
            <a:chExt cx="7918813" cy="2603386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8433522-7EFF-414E-9A74-B5A91BE76A2A}"/>
                </a:ext>
              </a:extLst>
            </p:cNvPr>
            <p:cNvSpPr txBox="1"/>
            <p:nvPr/>
          </p:nvSpPr>
          <p:spPr>
            <a:xfrm>
              <a:off x="5034832" y="9802711"/>
              <a:ext cx="354676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500" dirty="0">
                  <a:solidFill>
                    <a:srgbClr val="BFBFB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RELATIONSHIPS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D9A7207-1A7D-47A0-BE8A-CB09D856E879}"/>
                </a:ext>
              </a:extLst>
            </p:cNvPr>
            <p:cNvGrpSpPr/>
            <p:nvPr/>
          </p:nvGrpSpPr>
          <p:grpSpPr>
            <a:xfrm>
              <a:off x="1225058" y="8282932"/>
              <a:ext cx="6103811" cy="2353846"/>
              <a:chOff x="1244936" y="8282932"/>
              <a:chExt cx="6103811" cy="235384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360B53D-B35A-407D-B64D-41A776BF3A2C}"/>
                  </a:ext>
                </a:extLst>
              </p:cNvPr>
              <p:cNvSpPr txBox="1"/>
              <p:nvPr/>
            </p:nvSpPr>
            <p:spPr>
              <a:xfrm>
                <a:off x="1256981" y="8282932"/>
                <a:ext cx="327288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3800" b="1" dirty="0">
                    <a:solidFill>
                      <a:srgbClr val="F19A14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BENEFITS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F1DBC70-288F-4896-B731-29568270154E}"/>
                  </a:ext>
                </a:extLst>
              </p:cNvPr>
              <p:cNvSpPr txBox="1"/>
              <p:nvPr/>
            </p:nvSpPr>
            <p:spPr>
              <a:xfrm>
                <a:off x="1270675" y="8857894"/>
                <a:ext cx="3546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WORKING-CONDITION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AC1F285-C91A-4948-B06B-5F60B2720164}"/>
                  </a:ext>
                </a:extLst>
              </p:cNvPr>
              <p:cNvSpPr txBox="1"/>
              <p:nvPr/>
            </p:nvSpPr>
            <p:spPr>
              <a:xfrm>
                <a:off x="3433892" y="8880554"/>
                <a:ext cx="3546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b="1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EXTREME HOURS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8BFE407-A3C1-447F-BF61-EF5774A36342}"/>
                  </a:ext>
                </a:extLst>
              </p:cNvPr>
              <p:cNvSpPr txBox="1"/>
              <p:nvPr/>
            </p:nvSpPr>
            <p:spPr>
              <a:xfrm>
                <a:off x="3801985" y="8370036"/>
                <a:ext cx="3546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500" b="1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GRIT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71A1350-3994-4D7D-AC3F-4AFD91AFE484}"/>
                  </a:ext>
                </a:extLst>
              </p:cNvPr>
              <p:cNvSpPr txBox="1"/>
              <p:nvPr/>
            </p:nvSpPr>
            <p:spPr>
              <a:xfrm>
                <a:off x="1270675" y="9461866"/>
                <a:ext cx="3546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500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SCHEDULE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6778DA-C36E-4B8B-9B48-4FABE6FD66EF}"/>
                  </a:ext>
                </a:extLst>
              </p:cNvPr>
              <p:cNvSpPr txBox="1"/>
              <p:nvPr/>
            </p:nvSpPr>
            <p:spPr>
              <a:xfrm>
                <a:off x="1270675" y="9199126"/>
                <a:ext cx="3546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b="1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EXCEPTIONAL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6BD9690-2CC0-4BD9-988F-5379109AD1A3}"/>
                  </a:ext>
                </a:extLst>
              </p:cNvPr>
              <p:cNvSpPr txBox="1"/>
              <p:nvPr/>
            </p:nvSpPr>
            <p:spPr>
              <a:xfrm>
                <a:off x="2472352" y="9159762"/>
                <a:ext cx="25940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solidFill>
                      <a:srgbClr val="33D1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LOCATION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DAC3E79-25E0-4C31-9F27-86131618FBB1}"/>
                  </a:ext>
                </a:extLst>
              </p:cNvPr>
              <p:cNvSpPr txBox="1"/>
              <p:nvPr/>
            </p:nvSpPr>
            <p:spPr>
              <a:xfrm>
                <a:off x="3422069" y="9990447"/>
                <a:ext cx="3827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PEOPLE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9C33B3D-54CD-4756-B2AE-C1391080274F}"/>
                  </a:ext>
                </a:extLst>
              </p:cNvPr>
              <p:cNvSpPr txBox="1"/>
              <p:nvPr/>
            </p:nvSpPr>
            <p:spPr>
              <a:xfrm>
                <a:off x="3801985" y="8600739"/>
                <a:ext cx="3546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FOCUS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C38B6B1-A14D-46D7-AEC8-7D8B28AB5149}"/>
                  </a:ext>
                </a:extLst>
              </p:cNvPr>
              <p:cNvSpPr txBox="1"/>
              <p:nvPr/>
            </p:nvSpPr>
            <p:spPr>
              <a:xfrm>
                <a:off x="1288375" y="10277968"/>
                <a:ext cx="3546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HOURS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103888-50FD-4BC6-8EC3-E5A7457B555B}"/>
                  </a:ext>
                </a:extLst>
              </p:cNvPr>
              <p:cNvSpPr txBox="1"/>
              <p:nvPr/>
            </p:nvSpPr>
            <p:spPr>
              <a:xfrm>
                <a:off x="2074015" y="10278458"/>
                <a:ext cx="3546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b="1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LUNCH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CCFE9FD-A2A7-448B-B058-21568F4241F3}"/>
                  </a:ext>
                </a:extLst>
              </p:cNvPr>
              <p:cNvSpPr txBox="1"/>
              <p:nvPr/>
            </p:nvSpPr>
            <p:spPr>
              <a:xfrm>
                <a:off x="2821150" y="10277967"/>
                <a:ext cx="3546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IDEAS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7F57BF4-6B54-45A6-B16C-C900D9867353}"/>
                  </a:ext>
                </a:extLst>
              </p:cNvPr>
              <p:cNvSpPr txBox="1"/>
              <p:nvPr/>
            </p:nvSpPr>
            <p:spPr>
              <a:xfrm>
                <a:off x="3124024" y="9731900"/>
                <a:ext cx="2084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800" b="1" dirty="0">
                    <a:solidFill>
                      <a:srgbClr val="BFBFB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ADVANCEMENT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6D2360E-C53D-4D0C-BAA6-3775F17D399A}"/>
                  </a:ext>
                </a:extLst>
              </p:cNvPr>
              <p:cNvSpPr txBox="1"/>
              <p:nvPr/>
            </p:nvSpPr>
            <p:spPr>
              <a:xfrm>
                <a:off x="1244936" y="9685251"/>
                <a:ext cx="354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solidFill>
                      <a:srgbClr val="549CC9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SALARY</a:t>
                </a: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66726EF-E9E1-4DE3-AD34-6B5E74D1F9D0}"/>
                </a:ext>
              </a:extLst>
            </p:cNvPr>
            <p:cNvSpPr txBox="1"/>
            <p:nvPr/>
          </p:nvSpPr>
          <p:spPr>
            <a:xfrm rot="16200000">
              <a:off x="5518882" y="8555523"/>
              <a:ext cx="10346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500" b="1" dirty="0">
                  <a:solidFill>
                    <a:srgbClr val="BFBFB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FUTURE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01FE46D-3404-4291-B3F5-73C1B938F0BA}"/>
                </a:ext>
              </a:extLst>
            </p:cNvPr>
            <p:cNvSpPr txBox="1"/>
            <p:nvPr/>
          </p:nvSpPr>
          <p:spPr>
            <a:xfrm rot="16200000">
              <a:off x="4706579" y="8516938"/>
              <a:ext cx="1114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>
                  <a:solidFill>
                    <a:srgbClr val="BFBFB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CHARTER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7DE268C-8C98-41CA-A306-9B0D67B7E604}"/>
                </a:ext>
              </a:extLst>
            </p:cNvPr>
            <p:cNvSpPr txBox="1"/>
            <p:nvPr/>
          </p:nvSpPr>
          <p:spPr>
            <a:xfrm rot="16200000">
              <a:off x="5027960" y="8423163"/>
              <a:ext cx="1179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000" dirty="0">
                  <a:solidFill>
                    <a:srgbClr val="BFBFB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FOLKS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1542293-49FF-4854-B61E-B3190D7A0AAA}"/>
                </a:ext>
              </a:extLst>
            </p:cNvPr>
            <p:cNvSpPr txBox="1"/>
            <p:nvPr/>
          </p:nvSpPr>
          <p:spPr>
            <a:xfrm rot="16200000">
              <a:off x="4265553" y="8346443"/>
              <a:ext cx="801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>
                  <a:solidFill>
                    <a:srgbClr val="BFBFB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FOLKS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D776014-533A-4CFE-8EC9-A73B9A9C3F6B}"/>
                </a:ext>
              </a:extLst>
            </p:cNvPr>
            <p:cNvSpPr txBox="1"/>
            <p:nvPr/>
          </p:nvSpPr>
          <p:spPr>
            <a:xfrm>
              <a:off x="5028851" y="9153410"/>
              <a:ext cx="4115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rgbClr val="24ABE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0F12FE3-0F3C-4B79-9B16-35C64C28FFDA}"/>
              </a:ext>
            </a:extLst>
          </p:cNvPr>
          <p:cNvSpPr txBox="1"/>
          <p:nvPr/>
        </p:nvSpPr>
        <p:spPr>
          <a:xfrm>
            <a:off x="9197474" y="6984270"/>
            <a:ext cx="5439556" cy="166195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 learning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algorithms</a:t>
            </a:r>
          </a:p>
          <a:p>
            <a:r>
              <a:rPr lang="en-ZA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Regression</a:t>
            </a:r>
            <a:endParaRPr lang="id-ID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1" name="Shape 3963">
            <a:extLst>
              <a:ext uri="{FF2B5EF4-FFF2-40B4-BE49-F238E27FC236}">
                <a16:creationId xmlns:a16="http://schemas.microsoft.com/office/drawing/2014/main" id="{6780FD33-DF3E-4008-AAE4-F45EDCED7EBB}"/>
              </a:ext>
            </a:extLst>
          </p:cNvPr>
          <p:cNvSpPr/>
          <p:nvPr/>
        </p:nvSpPr>
        <p:spPr>
          <a:xfrm rot="19435988" flipH="1">
            <a:off x="7054089" y="5167133"/>
            <a:ext cx="3151450" cy="133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415" y="8290"/>
                  <a:pt x="9615" y="1090"/>
                  <a:pt x="2160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9859E9-1FB6-4AB2-9CD9-9BB86A93CD91}"/>
              </a:ext>
            </a:extLst>
          </p:cNvPr>
          <p:cNvGrpSpPr/>
          <p:nvPr/>
        </p:nvGrpSpPr>
        <p:grpSpPr>
          <a:xfrm>
            <a:off x="8385760" y="8839736"/>
            <a:ext cx="8921279" cy="3832984"/>
            <a:chOff x="8385760" y="8839736"/>
            <a:chExt cx="8921279" cy="383298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129820C-E9FF-4FEF-AE8E-C24F7F24B800}"/>
                </a:ext>
              </a:extLst>
            </p:cNvPr>
            <p:cNvGrpSpPr/>
            <p:nvPr/>
          </p:nvGrpSpPr>
          <p:grpSpPr>
            <a:xfrm>
              <a:off x="9347651" y="8839736"/>
              <a:ext cx="6240807" cy="2933737"/>
              <a:chOff x="3639127" y="2817263"/>
              <a:chExt cx="4212648" cy="1980321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432C70A-AC74-4882-916A-25923E85E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1566" y="4071038"/>
                <a:ext cx="0" cy="5819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845910A-0319-4AB2-B7B7-ED32CB0A1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773" y="3668794"/>
                <a:ext cx="0" cy="2643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EDFFC99-54A7-4CA1-9503-D679E1047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1700" y="3693163"/>
                <a:ext cx="2370867" cy="98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7928D13-E26E-4A09-94FE-8CC328205F5C}"/>
                  </a:ext>
                </a:extLst>
              </p:cNvPr>
              <p:cNvSpPr txBox="1"/>
              <p:nvPr/>
            </p:nvSpPr>
            <p:spPr>
              <a:xfrm>
                <a:off x="5154420" y="2817263"/>
                <a:ext cx="1095375" cy="186979"/>
              </a:xfrm>
              <a:prstGeom prst="rect">
                <a:avLst/>
              </a:prstGeom>
              <a:solidFill>
                <a:srgbClr val="24ABE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Amount of cars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BE64AC4-FE66-4AEC-B908-C4AD84DC2A87}"/>
                  </a:ext>
                </a:extLst>
              </p:cNvPr>
              <p:cNvSpPr txBox="1"/>
              <p:nvPr/>
            </p:nvSpPr>
            <p:spPr>
              <a:xfrm>
                <a:off x="6431257" y="3146024"/>
                <a:ext cx="1022847" cy="186979"/>
              </a:xfrm>
              <a:prstGeom prst="rect">
                <a:avLst/>
              </a:prstGeom>
              <a:solidFill>
                <a:srgbClr val="24ABE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Marital status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69BEFF9-0D50-4953-BA24-981111FE52F5}"/>
                  </a:ext>
                </a:extLst>
              </p:cNvPr>
              <p:cNvSpPr txBox="1"/>
              <p:nvPr/>
            </p:nvSpPr>
            <p:spPr>
              <a:xfrm>
                <a:off x="3639127" y="3146024"/>
                <a:ext cx="1308191" cy="186979"/>
              </a:xfrm>
              <a:prstGeom prst="rect">
                <a:avLst/>
              </a:prstGeom>
              <a:solidFill>
                <a:srgbClr val="24ABE2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Commute distance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EFF7DEE-CF60-4044-80C1-FA4E271D9BF6}"/>
                  </a:ext>
                </a:extLst>
              </p:cNvPr>
              <p:cNvSpPr txBox="1"/>
              <p:nvPr/>
            </p:nvSpPr>
            <p:spPr>
              <a:xfrm>
                <a:off x="6942681" y="3587725"/>
                <a:ext cx="704984" cy="16620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Children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CB598ED-FA11-4065-8569-C2755C15A22D}"/>
                  </a:ext>
                </a:extLst>
              </p:cNvPr>
              <p:cNvSpPr txBox="1"/>
              <p:nvPr/>
            </p:nvSpPr>
            <p:spPr>
              <a:xfrm>
                <a:off x="6096000" y="3586804"/>
                <a:ext cx="710453" cy="1869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Region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43BF45D-BBB1-4BAD-BF4A-D5BBDBA6D1C0}"/>
                  </a:ext>
                </a:extLst>
              </p:cNvPr>
              <p:cNvSpPr txBox="1"/>
              <p:nvPr/>
            </p:nvSpPr>
            <p:spPr>
              <a:xfrm>
                <a:off x="3641592" y="3621026"/>
                <a:ext cx="704985" cy="1869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Gender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A34F8BB-EF8E-43E9-8905-15C5590AE091}"/>
                  </a:ext>
                </a:extLst>
              </p:cNvPr>
              <p:cNvSpPr txBox="1"/>
              <p:nvPr/>
            </p:nvSpPr>
            <p:spPr>
              <a:xfrm>
                <a:off x="4886258" y="3588865"/>
                <a:ext cx="878816" cy="1869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Occupation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0E1CEEC-799D-4F91-87FB-F624791E376E}"/>
                  </a:ext>
                </a:extLst>
              </p:cNvPr>
              <p:cNvSpPr txBox="1"/>
              <p:nvPr/>
            </p:nvSpPr>
            <p:spPr>
              <a:xfrm>
                <a:off x="5056459" y="3933105"/>
                <a:ext cx="953044" cy="186979"/>
              </a:xfrm>
              <a:prstGeom prst="rect">
                <a:avLst/>
              </a:prstGeom>
              <a:solidFill>
                <a:srgbClr val="0D73B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Home owner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B4A47AF-BA09-448D-A948-619F7E5B3354}"/>
                  </a:ext>
                </a:extLst>
              </p:cNvPr>
              <p:cNvSpPr txBox="1"/>
              <p:nvPr/>
            </p:nvSpPr>
            <p:spPr>
              <a:xfrm>
                <a:off x="6183085" y="4276556"/>
                <a:ext cx="704984" cy="186979"/>
              </a:xfrm>
              <a:prstGeom prst="rect">
                <a:avLst/>
              </a:prstGeom>
              <a:solidFill>
                <a:srgbClr val="6FDEC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Age</a:t>
                </a: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0D94E8E-4B7E-4BF3-90C1-78B1FEE7E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1566" y="4399271"/>
                <a:ext cx="7315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4BC52F8-AC72-4178-82B5-CFFF6BC2A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1972" y="3705903"/>
                <a:ext cx="0" cy="9470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BEBEEB9-E7BD-4A86-976D-57316AEF8C58}"/>
                  </a:ext>
                </a:extLst>
              </p:cNvPr>
              <p:cNvCxnSpPr>
                <a:cxnSpLocks/>
                <a:stCxn id="155" idx="2"/>
              </p:cNvCxnSpPr>
              <p:nvPr/>
            </p:nvCxnSpPr>
            <p:spPr>
              <a:xfrm>
                <a:off x="3994085" y="3808005"/>
                <a:ext cx="0" cy="8449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E34FDE2-178E-4D89-BC8D-56C1C5EE9651}"/>
                  </a:ext>
                </a:extLst>
              </p:cNvPr>
              <p:cNvCxnSpPr>
                <a:cxnSpLocks/>
                <a:stCxn id="158" idx="2"/>
              </p:cNvCxnSpPr>
              <p:nvPr/>
            </p:nvCxnSpPr>
            <p:spPr>
              <a:xfrm>
                <a:off x="6535577" y="4463535"/>
                <a:ext cx="0" cy="189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4D6E286-7D22-4F5E-BA81-17BE0246E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975" y="3269134"/>
                <a:ext cx="0" cy="13838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866B219-12BF-4D82-98B7-4916290C8E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2805" y="3392245"/>
                <a:ext cx="9139" cy="12607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FE68715-2486-4B66-811E-F99129A4F8D8}"/>
                  </a:ext>
                </a:extLst>
              </p:cNvPr>
              <p:cNvSpPr/>
              <p:nvPr/>
            </p:nvSpPr>
            <p:spPr>
              <a:xfrm>
                <a:off x="3940845" y="4695984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227A7B1-08D9-4D96-8762-B26BA1391C83}"/>
                  </a:ext>
                </a:extLst>
              </p:cNvPr>
              <p:cNvSpPr/>
              <p:nvPr/>
            </p:nvSpPr>
            <p:spPr>
              <a:xfrm>
                <a:off x="4666065" y="4695984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7DC988A-C293-493E-929D-D4FC0F67CDD9}"/>
                  </a:ext>
                </a:extLst>
              </p:cNvPr>
              <p:cNvSpPr/>
              <p:nvPr/>
            </p:nvSpPr>
            <p:spPr>
              <a:xfrm>
                <a:off x="5400766" y="4695984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3D0E98C3-A8FE-4272-831F-596C58DCC5D4}"/>
                  </a:ext>
                </a:extLst>
              </p:cNvPr>
              <p:cNvSpPr/>
              <p:nvPr/>
            </p:nvSpPr>
            <p:spPr>
              <a:xfrm>
                <a:off x="6484777" y="4695825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C69954E8-6D78-4F05-B29B-1ECAE6A09779}"/>
                  </a:ext>
                </a:extLst>
              </p:cNvPr>
              <p:cNvSpPr/>
              <p:nvPr/>
            </p:nvSpPr>
            <p:spPr>
              <a:xfrm>
                <a:off x="4432005" y="4695984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3B872DA-1FAE-4399-B76B-12E858D80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9795" y="2940373"/>
                <a:ext cx="69288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28F126E-F5CE-4841-B048-00FD61733D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3222" y="2940373"/>
                <a:ext cx="8611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0714EE1-2E4F-480C-B3E4-93CAB5396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3222" y="2940373"/>
                <a:ext cx="0" cy="194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FB753C5-CBC1-4201-95CC-779BD3E03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2680" y="2940373"/>
                <a:ext cx="0" cy="2056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819320A-AE87-4659-99BB-1BB2C8732A86}"/>
                  </a:ext>
                </a:extLst>
              </p:cNvPr>
              <p:cNvCxnSpPr>
                <a:cxnSpLocks/>
                <a:stCxn id="153" idx="2"/>
              </p:cNvCxnSpPr>
              <p:nvPr/>
            </p:nvCxnSpPr>
            <p:spPr>
              <a:xfrm>
                <a:off x="7295173" y="3753928"/>
                <a:ext cx="0" cy="8990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328280CA-8F4C-4487-9D49-F2BB3B24F081}"/>
                  </a:ext>
                </a:extLst>
              </p:cNvPr>
              <p:cNvSpPr/>
              <p:nvPr/>
            </p:nvSpPr>
            <p:spPr>
              <a:xfrm>
                <a:off x="7244373" y="4695984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56AEC20-E8A9-4E0D-89CE-D7FD80B89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5305" y="3271612"/>
                <a:ext cx="34567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FE9AA00-4935-4FC7-B1E7-9577040B4B41}"/>
                  </a:ext>
                </a:extLst>
              </p:cNvPr>
              <p:cNvSpPr/>
              <p:nvPr/>
            </p:nvSpPr>
            <p:spPr>
              <a:xfrm>
                <a:off x="7750175" y="4695984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4E0C90-F8F3-4240-BD3F-8A08E54AFE32}"/>
                </a:ext>
              </a:extLst>
            </p:cNvPr>
            <p:cNvGrpSpPr/>
            <p:nvPr/>
          </p:nvGrpSpPr>
          <p:grpSpPr>
            <a:xfrm>
              <a:off x="8385760" y="11949097"/>
              <a:ext cx="8921279" cy="723623"/>
              <a:chOff x="8385760" y="11949097"/>
              <a:chExt cx="8921279" cy="723623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2E8FC342-A94B-4245-A4D5-FC2910B91F85}"/>
                  </a:ext>
                </a:extLst>
              </p:cNvPr>
              <p:cNvGrpSpPr/>
              <p:nvPr/>
            </p:nvGrpSpPr>
            <p:grpSpPr>
              <a:xfrm>
                <a:off x="8385760" y="11949097"/>
                <a:ext cx="7052293" cy="723623"/>
                <a:chOff x="16244361" y="9761826"/>
                <a:chExt cx="6132365" cy="629231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A2C56317-C18A-41AB-BC62-219D9A5796D1}"/>
                    </a:ext>
                  </a:extLst>
                </p:cNvPr>
                <p:cNvGrpSpPr/>
                <p:nvPr/>
              </p:nvGrpSpPr>
              <p:grpSpPr>
                <a:xfrm>
                  <a:off x="16244361" y="10012141"/>
                  <a:ext cx="6132365" cy="378916"/>
                  <a:chOff x="16393446" y="8926291"/>
                  <a:chExt cx="6132365" cy="378916"/>
                </a:xfrm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11574FF4-C272-4BC1-A557-BED6E9B3676E}"/>
                      </a:ext>
                    </a:extLst>
                  </p:cNvPr>
                  <p:cNvSpPr/>
                  <p:nvPr/>
                </p:nvSpPr>
                <p:spPr>
                  <a:xfrm>
                    <a:off x="16393446" y="8926292"/>
                    <a:ext cx="2089289" cy="374649"/>
                  </a:xfrm>
                  <a:prstGeom prst="rect">
                    <a:avLst/>
                  </a:prstGeom>
                </p:spPr>
                <p:txBody>
                  <a:bodyPr wrap="square" lIns="182843" tIns="91422" rIns="182843" bIns="91422">
                    <a:spAutoFit/>
                  </a:bodyPr>
                  <a:lstStyle/>
                  <a:p>
                    <a:r>
                      <a:rPr lang="pt-BR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Predict default</a:t>
                    </a:r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C34433AA-E367-43B7-A52D-7F8F046005B5}"/>
                      </a:ext>
                    </a:extLst>
                  </p:cNvPr>
                  <p:cNvSpPr/>
                  <p:nvPr/>
                </p:nvSpPr>
                <p:spPr>
                  <a:xfrm>
                    <a:off x="18093289" y="8926291"/>
                    <a:ext cx="3326822" cy="374649"/>
                  </a:xfrm>
                  <a:prstGeom prst="rect">
                    <a:avLst/>
                  </a:prstGeom>
                </p:spPr>
                <p:txBody>
                  <a:bodyPr wrap="square" lIns="182843" tIns="91422" rIns="182843" bIns="91422">
                    <a:spAutoFit/>
                  </a:bodyPr>
                  <a:lstStyle/>
                  <a:p>
                    <a:r>
                      <a:rPr lang="pt-BR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Fraud detection</a:t>
                    </a: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CA1BA9C6-AE70-4401-9A07-1B1B8C966CE6}"/>
                      </a:ext>
                    </a:extLst>
                  </p:cNvPr>
                  <p:cNvSpPr/>
                  <p:nvPr/>
                </p:nvSpPr>
                <p:spPr>
                  <a:xfrm>
                    <a:off x="19883585" y="8930558"/>
                    <a:ext cx="2642226" cy="374649"/>
                  </a:xfrm>
                  <a:prstGeom prst="rect">
                    <a:avLst/>
                  </a:prstGeom>
                </p:spPr>
                <p:txBody>
                  <a:bodyPr wrap="square" lIns="182843" tIns="91422" rIns="182843" bIns="91422">
                    <a:spAutoFit/>
                  </a:bodyPr>
                  <a:lstStyle/>
                  <a:p>
                    <a:r>
                      <a:rPr lang="pt-BR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Credit scoring</a:t>
                    </a:r>
                  </a:p>
                </p:txBody>
              </p:sp>
            </p:grpSp>
            <p:sp>
              <p:nvSpPr>
                <p:cNvPr id="186" name="Right Brace 185">
                  <a:extLst>
                    <a:ext uri="{FF2B5EF4-FFF2-40B4-BE49-F238E27FC236}">
                      <a16:creationId xmlns:a16="http://schemas.microsoft.com/office/drawing/2014/main" id="{0946ADAA-4933-4783-B0C9-9C8FC747D490}"/>
                    </a:ext>
                  </a:extLst>
                </p:cNvPr>
                <p:cNvSpPr/>
                <p:nvPr/>
              </p:nvSpPr>
              <p:spPr>
                <a:xfrm rot="16200000">
                  <a:off x="19748630" y="7441389"/>
                  <a:ext cx="219359" cy="4860233"/>
                </a:xfrm>
                <a:prstGeom prst="rightBrac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5335CCA-3CED-4605-BB93-F7D86C314EED}"/>
                  </a:ext>
                </a:extLst>
              </p:cNvPr>
              <p:cNvSpPr/>
              <p:nvPr/>
            </p:nvSpPr>
            <p:spPr>
              <a:xfrm>
                <a:off x="14268448" y="12219913"/>
                <a:ext cx="3038591" cy="430851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pt-BR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Risk management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66519C-B4DC-4EEF-97F2-21DA62D52482}"/>
              </a:ext>
            </a:extLst>
          </p:cNvPr>
          <p:cNvGrpSpPr/>
          <p:nvPr/>
        </p:nvGrpSpPr>
        <p:grpSpPr>
          <a:xfrm>
            <a:off x="16467230" y="8059744"/>
            <a:ext cx="7314400" cy="2548947"/>
            <a:chOff x="16467230" y="8059744"/>
            <a:chExt cx="7314400" cy="25489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6C338D-EB4C-4AAD-9BC6-DFC1033613AA}"/>
                </a:ext>
              </a:extLst>
            </p:cNvPr>
            <p:cNvGrpSpPr/>
            <p:nvPr/>
          </p:nvGrpSpPr>
          <p:grpSpPr>
            <a:xfrm>
              <a:off x="16467230" y="9885068"/>
              <a:ext cx="7314400" cy="723623"/>
              <a:chOff x="16779464" y="9885068"/>
              <a:chExt cx="7314400" cy="72362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2AB70C3-068E-4D4D-AC21-E502EB7384DC}"/>
                  </a:ext>
                </a:extLst>
              </p:cNvPr>
              <p:cNvGrpSpPr/>
              <p:nvPr/>
            </p:nvGrpSpPr>
            <p:grpSpPr>
              <a:xfrm>
                <a:off x="16779464" y="10172933"/>
                <a:ext cx="7314400" cy="435758"/>
                <a:chOff x="16938240" y="8926291"/>
                <a:chExt cx="6360284" cy="378916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F29564C-A88C-4AD3-8A92-433811F55C9D}"/>
                    </a:ext>
                  </a:extLst>
                </p:cNvPr>
                <p:cNvSpPr/>
                <p:nvPr/>
              </p:nvSpPr>
              <p:spPr>
                <a:xfrm>
                  <a:off x="16938240" y="8926292"/>
                  <a:ext cx="1529048" cy="374649"/>
                </a:xfrm>
                <a:prstGeom prst="rect">
                  <a:avLst/>
                </a:prstGeom>
              </p:spPr>
              <p:txBody>
                <a:bodyPr wrap="square" lIns="182843" tIns="91422" rIns="182843" bIns="91422">
                  <a:spAutoFit/>
                </a:bodyPr>
                <a:lstStyle/>
                <a:p>
                  <a:r>
                    <a:rPr lang="pt-BR" sz="16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Provisioning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410CEE5-8C76-4A99-BDD1-ECDDD03EEAEC}"/>
                    </a:ext>
                  </a:extLst>
                </p:cNvPr>
                <p:cNvSpPr/>
                <p:nvPr/>
              </p:nvSpPr>
              <p:spPr>
                <a:xfrm>
                  <a:off x="18503662" y="8926291"/>
                  <a:ext cx="3326822" cy="374649"/>
                </a:xfrm>
                <a:prstGeom prst="rect">
                  <a:avLst/>
                </a:prstGeom>
              </p:spPr>
              <p:txBody>
                <a:bodyPr wrap="square" lIns="182843" tIns="91422" rIns="182843" bIns="91422">
                  <a:spAutoFit/>
                </a:bodyPr>
                <a:lstStyle/>
                <a:p>
                  <a:r>
                    <a:rPr lang="pt-BR" sz="16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Campaign design &amp; evaluations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36480AE-B1E5-43BD-BDA9-7D7188663BAB}"/>
                    </a:ext>
                  </a:extLst>
                </p:cNvPr>
                <p:cNvSpPr/>
                <p:nvPr/>
              </p:nvSpPr>
              <p:spPr>
                <a:xfrm>
                  <a:off x="21769476" y="8930558"/>
                  <a:ext cx="1529048" cy="374649"/>
                </a:xfrm>
                <a:prstGeom prst="rect">
                  <a:avLst/>
                </a:prstGeom>
              </p:spPr>
              <p:txBody>
                <a:bodyPr wrap="square" lIns="182843" tIns="91422" rIns="182843" bIns="91422">
                  <a:spAutoFit/>
                </a:bodyPr>
                <a:lstStyle/>
                <a:p>
                  <a:r>
                    <a:rPr lang="pt-BR" sz="16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Forecasting</a:t>
                  </a:r>
                </a:p>
              </p:txBody>
            </p:sp>
          </p:grpSp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C342C7EC-318E-4A80-87CA-B958B78338E1}"/>
                  </a:ext>
                </a:extLst>
              </p:cNvPr>
              <p:cNvSpPr/>
              <p:nvPr/>
            </p:nvSpPr>
            <p:spPr>
              <a:xfrm rot="16200000">
                <a:off x="20182894" y="7216539"/>
                <a:ext cx="252265" cy="5589324"/>
              </a:xfrm>
              <a:prstGeom prst="rightBrac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6DCEAF-1B9A-419B-864F-7CC3EE8AFD68}"/>
                </a:ext>
              </a:extLst>
            </p:cNvPr>
            <p:cNvGrpSpPr/>
            <p:nvPr/>
          </p:nvGrpSpPr>
          <p:grpSpPr>
            <a:xfrm>
              <a:off x="17761334" y="8059744"/>
              <a:ext cx="4465434" cy="1669062"/>
              <a:chOff x="17761334" y="8059744"/>
              <a:chExt cx="4465434" cy="166906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6D3861E-3CF9-448D-B5A5-45D85E581802}"/>
                  </a:ext>
                </a:extLst>
              </p:cNvPr>
              <p:cNvGrpSpPr/>
              <p:nvPr/>
            </p:nvGrpSpPr>
            <p:grpSpPr>
              <a:xfrm>
                <a:off x="18686208" y="8059744"/>
                <a:ext cx="3540560" cy="1648137"/>
                <a:chOff x="18118949" y="7069288"/>
                <a:chExt cx="2080100" cy="96829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F2D0DA5-7390-4951-9F01-5E4464E3F917}"/>
                    </a:ext>
                  </a:extLst>
                </p:cNvPr>
                <p:cNvSpPr/>
                <p:nvPr/>
              </p:nvSpPr>
              <p:spPr>
                <a:xfrm>
                  <a:off x="18118949" y="7512477"/>
                  <a:ext cx="108642" cy="52510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E4A8C6-BC31-44A0-91D8-3338E1F3EB39}"/>
                    </a:ext>
                  </a:extLst>
                </p:cNvPr>
                <p:cNvSpPr/>
                <p:nvPr/>
              </p:nvSpPr>
              <p:spPr>
                <a:xfrm>
                  <a:off x="18298768" y="7376976"/>
                  <a:ext cx="108642" cy="6606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1915D8E-7CE7-44AB-BE85-B161D78FB02E}"/>
                    </a:ext>
                  </a:extLst>
                </p:cNvPr>
                <p:cNvSpPr/>
                <p:nvPr/>
              </p:nvSpPr>
              <p:spPr>
                <a:xfrm>
                  <a:off x="18478587" y="7256717"/>
                  <a:ext cx="108642" cy="78086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82F51FA-6967-48AC-8DFE-BDD18B865FED}"/>
                    </a:ext>
                  </a:extLst>
                </p:cNvPr>
                <p:cNvSpPr/>
                <p:nvPr/>
              </p:nvSpPr>
              <p:spPr>
                <a:xfrm>
                  <a:off x="18658406" y="7138625"/>
                  <a:ext cx="108642" cy="89895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85D4558-9447-455B-969C-9E3BE4421499}"/>
                    </a:ext>
                  </a:extLst>
                </p:cNvPr>
                <p:cNvSpPr/>
                <p:nvPr/>
              </p:nvSpPr>
              <p:spPr>
                <a:xfrm>
                  <a:off x="18838225" y="7069288"/>
                  <a:ext cx="108642" cy="968290"/>
                </a:xfrm>
                <a:prstGeom prst="rect">
                  <a:avLst/>
                </a:prstGeom>
                <a:solidFill>
                  <a:srgbClr val="F19A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0E0EE50-7107-488D-B8BE-4A0AA1133BBE}"/>
                    </a:ext>
                  </a:extLst>
                </p:cNvPr>
                <p:cNvSpPr/>
                <p:nvPr/>
              </p:nvSpPr>
              <p:spPr>
                <a:xfrm>
                  <a:off x="19018044" y="7137467"/>
                  <a:ext cx="108642" cy="9001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20D45AE-5856-4EED-B152-BD4ADA9B0BB7}"/>
                    </a:ext>
                  </a:extLst>
                </p:cNvPr>
                <p:cNvSpPr/>
                <p:nvPr/>
              </p:nvSpPr>
              <p:spPr>
                <a:xfrm>
                  <a:off x="19197863" y="7256717"/>
                  <a:ext cx="108642" cy="78086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EC2D6FA-5A45-46C5-B57E-8CEDEC1D02A1}"/>
                    </a:ext>
                  </a:extLst>
                </p:cNvPr>
                <p:cNvSpPr/>
                <p:nvPr/>
              </p:nvSpPr>
              <p:spPr>
                <a:xfrm>
                  <a:off x="19377682" y="7480983"/>
                  <a:ext cx="108642" cy="55659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87B3606-0B33-4C20-9033-9B1E62153A20}"/>
                    </a:ext>
                  </a:extLst>
                </p:cNvPr>
                <p:cNvSpPr/>
                <p:nvPr/>
              </p:nvSpPr>
              <p:spPr>
                <a:xfrm>
                  <a:off x="19557501" y="7563323"/>
                  <a:ext cx="108642" cy="47425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44CE400-E60F-4FA5-A8F5-19072B52FEB2}"/>
                    </a:ext>
                  </a:extLst>
                </p:cNvPr>
                <p:cNvSpPr/>
                <p:nvPr/>
              </p:nvSpPr>
              <p:spPr>
                <a:xfrm>
                  <a:off x="19738285" y="7641328"/>
                  <a:ext cx="108642" cy="3962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EC3C53E-E364-4638-B6C6-B8C878C7342A}"/>
                    </a:ext>
                  </a:extLst>
                </p:cNvPr>
                <p:cNvSpPr/>
                <p:nvPr/>
              </p:nvSpPr>
              <p:spPr>
                <a:xfrm>
                  <a:off x="19911553" y="7701999"/>
                  <a:ext cx="108642" cy="3355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9BDAF1-3DFC-4787-8381-178B110D4E4A}"/>
                    </a:ext>
                  </a:extLst>
                </p:cNvPr>
                <p:cNvSpPr/>
                <p:nvPr/>
              </p:nvSpPr>
              <p:spPr>
                <a:xfrm>
                  <a:off x="20090407" y="7754004"/>
                  <a:ext cx="108642" cy="28357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A6CDDD7-5340-4DBE-898A-A2A4FE4DAD4C}"/>
                  </a:ext>
                </a:extLst>
              </p:cNvPr>
              <p:cNvSpPr/>
              <p:nvPr/>
            </p:nvSpPr>
            <p:spPr>
              <a:xfrm flipH="1">
                <a:off x="18381898" y="9039708"/>
                <a:ext cx="184921" cy="67446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A7B64FA-1DF1-451F-9562-92ECBAEBD953}"/>
                  </a:ext>
                </a:extLst>
              </p:cNvPr>
              <p:cNvSpPr/>
              <p:nvPr/>
            </p:nvSpPr>
            <p:spPr>
              <a:xfrm flipH="1">
                <a:off x="18072639" y="9157613"/>
                <a:ext cx="184921" cy="57119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EB54914-70C8-45E3-AE1A-38081562B137}"/>
                  </a:ext>
                </a:extLst>
              </p:cNvPr>
              <p:cNvSpPr/>
              <p:nvPr/>
            </p:nvSpPr>
            <p:spPr>
              <a:xfrm flipH="1">
                <a:off x="17761334" y="9238039"/>
                <a:ext cx="184921" cy="48267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533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5" grpId="0" animBg="1"/>
      <p:bldP spid="226" grpId="0" animBg="1"/>
      <p:bldP spid="227" grpId="0" animBg="1"/>
      <p:bldP spid="1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13891730" y="3202298"/>
            <a:ext cx="7493432" cy="830997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>
              <a:latin typeface="Lato Light"/>
              <a:cs typeface="Lato Light"/>
            </a:endParaRPr>
          </a:p>
        </p:txBody>
      </p:sp>
      <p:sp>
        <p:nvSpPr>
          <p:cNvPr id="45" name="Freeform 44"/>
          <p:cNvSpPr/>
          <p:nvPr/>
        </p:nvSpPr>
        <p:spPr>
          <a:xfrm flipH="1">
            <a:off x="2614186" y="3202298"/>
            <a:ext cx="7871733" cy="830996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r"/>
            <a:endParaRPr lang="en-US" sz="6400">
              <a:latin typeface="Lato Light"/>
              <a:cs typeface="Lato Light"/>
            </a:endParaRPr>
          </a:p>
        </p:txBody>
      </p:sp>
      <p:sp>
        <p:nvSpPr>
          <p:cNvPr id="46" name="Freeform 45"/>
          <p:cNvSpPr/>
          <p:nvPr/>
        </p:nvSpPr>
        <p:spPr>
          <a:xfrm flipH="1" flipV="1">
            <a:off x="2317169" y="6626906"/>
            <a:ext cx="8513885" cy="146221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r"/>
            <a:endParaRPr lang="en-US" sz="6400" dirty="0">
              <a:latin typeface="Lato Light"/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7169" y="7550061"/>
            <a:ext cx="6619119" cy="572428"/>
          </a:xfrm>
          <a:prstGeom prst="rect">
            <a:avLst/>
          </a:prstGeom>
          <a:noFill/>
        </p:spPr>
        <p:txBody>
          <a:bodyPr wrap="square" lIns="243791" tIns="91422" rIns="243791" bIns="91422" rtlCol="0">
            <a:spAutoFit/>
          </a:bodyPr>
          <a:lstStyle/>
          <a:p>
            <a:pPr>
              <a:lnSpc>
                <a:spcPct val="90000"/>
              </a:lnSpc>
              <a:spcBef>
                <a:spcPts val="2134"/>
              </a:spcBef>
            </a:pPr>
            <a:r>
              <a:rPr lang="en-US" sz="2800" b="1" dirty="0">
                <a:solidFill>
                  <a:srgbClr val="F4C8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for improved operations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28686" y="2693838"/>
            <a:ext cx="6207602" cy="572428"/>
          </a:xfrm>
          <a:prstGeom prst="rect">
            <a:avLst/>
          </a:prstGeom>
          <a:noFill/>
        </p:spPr>
        <p:txBody>
          <a:bodyPr wrap="square" lIns="243791" tIns="91422" rIns="243791" bIns="91422" rtlCol="0">
            <a:spAutoFit/>
          </a:bodyPr>
          <a:lstStyle/>
          <a:p>
            <a:pPr>
              <a:lnSpc>
                <a:spcPct val="90000"/>
              </a:lnSpc>
              <a:spcBef>
                <a:spcPts val="2134"/>
              </a:spcBef>
            </a:pPr>
            <a:r>
              <a:rPr lang="en-US" sz="2800" b="1" dirty="0">
                <a:solidFill>
                  <a:srgbClr val="45C0E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for Innovation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473252" y="2571929"/>
            <a:ext cx="7702971" cy="572428"/>
          </a:xfrm>
          <a:prstGeom prst="rect">
            <a:avLst/>
          </a:prstGeom>
          <a:noFill/>
        </p:spPr>
        <p:txBody>
          <a:bodyPr wrap="square" lIns="243791" tIns="91422" rIns="243791" bIns="91422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134"/>
              </a:spcBef>
            </a:pPr>
            <a:r>
              <a:rPr lang="en-US" sz="2800" b="1" dirty="0">
                <a:solidFill>
                  <a:srgbClr val="71DF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for improved customer experience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66B416-9223-4FBB-84DB-1C532989D77E}"/>
              </a:ext>
            </a:extLst>
          </p:cNvPr>
          <p:cNvSpPr txBox="1"/>
          <p:nvPr/>
        </p:nvSpPr>
        <p:spPr>
          <a:xfrm>
            <a:off x="9706415" y="738196"/>
            <a:ext cx="4964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A.I. @ MyBucks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2A0B1A-2CD8-45EE-8961-DB77C4D4E009}"/>
              </a:ext>
            </a:extLst>
          </p:cNvPr>
          <p:cNvCxnSpPr/>
          <p:nvPr/>
        </p:nvCxnSpPr>
        <p:spPr>
          <a:xfrm rot="5400000">
            <a:off x="12193398" y="1529002"/>
            <a:ext cx="0" cy="131340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CE81B91-180E-4D13-8549-6E6DA1FCB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542015"/>
              </p:ext>
            </p:extLst>
          </p:nvPr>
        </p:nvGraphicFramePr>
        <p:xfrm>
          <a:off x="15592830" y="7963288"/>
          <a:ext cx="7653003" cy="415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F4DD742-468B-42CA-BCB9-3AEF148EA625}"/>
              </a:ext>
            </a:extLst>
          </p:cNvPr>
          <p:cNvGrpSpPr/>
          <p:nvPr/>
        </p:nvGrpSpPr>
        <p:grpSpPr>
          <a:xfrm>
            <a:off x="16185976" y="3828682"/>
            <a:ext cx="5113936" cy="3324733"/>
            <a:chOff x="16247702" y="3603146"/>
            <a:chExt cx="4376893" cy="2845558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13166D91-B0B9-4DE7-B9BC-A3297992B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72641" y="3603146"/>
              <a:ext cx="3051954" cy="284555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8F301D3-D538-4BBC-9754-F819D921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7702" y="3738565"/>
              <a:ext cx="1212283" cy="96459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706C94-006B-4E8A-8926-69EE6494CE0F}"/>
                </a:ext>
              </a:extLst>
            </p:cNvPr>
            <p:cNvSpPr txBox="1"/>
            <p:nvPr/>
          </p:nvSpPr>
          <p:spPr>
            <a:xfrm>
              <a:off x="19013108" y="3781542"/>
              <a:ext cx="1166242" cy="442512"/>
            </a:xfrm>
            <a:prstGeom prst="rect">
              <a:avLst/>
            </a:prstGeom>
            <a:noFill/>
          </p:spPr>
          <p:txBody>
            <a:bodyPr wrap="square" lIns="243791" tIns="91422" rIns="243791" bIns="91422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2134"/>
                </a:spcBef>
              </a:pPr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Tess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1B7D8C-0452-41CD-B6B8-BA326C0AB4EE}"/>
              </a:ext>
            </a:extLst>
          </p:cNvPr>
          <p:cNvGrpSpPr/>
          <p:nvPr/>
        </p:nvGrpSpPr>
        <p:grpSpPr>
          <a:xfrm>
            <a:off x="2840416" y="3576591"/>
            <a:ext cx="5443211" cy="3050334"/>
            <a:chOff x="2840416" y="3576591"/>
            <a:chExt cx="5443211" cy="305033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257F1A0-903B-4570-AD14-D25F50010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52" y="3576591"/>
              <a:ext cx="1842975" cy="300810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B941470-CC1F-4428-BDE2-5ABFCD742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534" y="3618818"/>
              <a:ext cx="1842974" cy="300810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451C0E2-55CD-4B8A-95B0-138C52B9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416" y="3618818"/>
              <a:ext cx="1842975" cy="300810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78FC1C-9898-4B16-9DD9-752F7A29D0AB}"/>
              </a:ext>
            </a:extLst>
          </p:cNvPr>
          <p:cNvGrpSpPr/>
          <p:nvPr/>
        </p:nvGrpSpPr>
        <p:grpSpPr>
          <a:xfrm>
            <a:off x="3371307" y="8398063"/>
            <a:ext cx="4564385" cy="3794801"/>
            <a:chOff x="3371307" y="8398063"/>
            <a:chExt cx="4564385" cy="37948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8B9968-1E43-46A9-ADDC-B09835864659}"/>
                </a:ext>
              </a:extLst>
            </p:cNvPr>
            <p:cNvGrpSpPr/>
            <p:nvPr/>
          </p:nvGrpSpPr>
          <p:grpSpPr>
            <a:xfrm>
              <a:off x="6407135" y="8398063"/>
              <a:ext cx="1528557" cy="3784753"/>
              <a:chOff x="6407135" y="8398063"/>
              <a:chExt cx="1528557" cy="378475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440652" y="11651938"/>
                <a:ext cx="1495040" cy="530878"/>
              </a:xfrm>
              <a:prstGeom prst="rect">
                <a:avLst/>
              </a:prstGeom>
              <a:noFill/>
            </p:spPr>
            <p:txBody>
              <a:bodyPr wrap="square" lIns="243791" tIns="91422" rIns="243791" bIns="91422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134"/>
                  </a:spcBef>
                </a:pPr>
                <a:r>
                  <a:rPr lang="en-US" sz="25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Jessie</a:t>
                </a: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F467BFC2-21C1-431F-B355-AC99988FB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407135" y="8398063"/>
                <a:ext cx="1159291" cy="306268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161485-6022-45F0-B723-4E08A7B68182}"/>
                </a:ext>
              </a:extLst>
            </p:cNvPr>
            <p:cNvGrpSpPr/>
            <p:nvPr/>
          </p:nvGrpSpPr>
          <p:grpSpPr>
            <a:xfrm>
              <a:off x="3371307" y="8398063"/>
              <a:ext cx="2092150" cy="3794801"/>
              <a:chOff x="3371307" y="8398063"/>
              <a:chExt cx="2092150" cy="3794801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CBD30213-F9A3-4B9F-B3AE-9CD3D35C0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371307" y="8398063"/>
                <a:ext cx="2092150" cy="300950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76E9AA-8531-4B9C-AAE0-D9B293D7808D}"/>
                  </a:ext>
                </a:extLst>
              </p:cNvPr>
              <p:cNvSpPr txBox="1"/>
              <p:nvPr/>
            </p:nvSpPr>
            <p:spPr>
              <a:xfrm>
                <a:off x="3632131" y="11661986"/>
                <a:ext cx="1806479" cy="530878"/>
              </a:xfrm>
              <a:prstGeom prst="rect">
                <a:avLst/>
              </a:prstGeom>
              <a:noFill/>
            </p:spPr>
            <p:txBody>
              <a:bodyPr wrap="square" lIns="243791" tIns="91422" rIns="243791" bIns="91422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134"/>
                  </a:spcBef>
                </a:pPr>
                <a:r>
                  <a:rPr lang="en-US" sz="25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Dexter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AB80EC1-CFE3-4BF0-B153-F0F562152CD6}"/>
              </a:ext>
            </a:extLst>
          </p:cNvPr>
          <p:cNvGrpSpPr/>
          <p:nvPr/>
        </p:nvGrpSpPr>
        <p:grpSpPr>
          <a:xfrm>
            <a:off x="9920824" y="2868816"/>
            <a:ext cx="4536002" cy="4537187"/>
            <a:chOff x="9920824" y="2868816"/>
            <a:chExt cx="4536002" cy="45371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FFD397-A538-46FF-9888-6734BFD250B4}"/>
                </a:ext>
              </a:extLst>
            </p:cNvPr>
            <p:cNvGrpSpPr/>
            <p:nvPr/>
          </p:nvGrpSpPr>
          <p:grpSpPr>
            <a:xfrm>
              <a:off x="9920824" y="2868816"/>
              <a:ext cx="4536002" cy="4537187"/>
              <a:chOff x="9920824" y="2868816"/>
              <a:chExt cx="4536002" cy="4537187"/>
            </a:xfrm>
          </p:grpSpPr>
          <p:sp>
            <p:nvSpPr>
              <p:cNvPr id="34" name="Shape 3921">
                <a:extLst>
                  <a:ext uri="{FF2B5EF4-FFF2-40B4-BE49-F238E27FC236}">
                    <a16:creationId xmlns:a16="http://schemas.microsoft.com/office/drawing/2014/main" id="{DB57C5ED-BBDD-4479-9D3B-72CBE4FD17D0}"/>
                  </a:ext>
                </a:extLst>
              </p:cNvPr>
              <p:cNvSpPr/>
              <p:nvPr/>
            </p:nvSpPr>
            <p:spPr>
              <a:xfrm>
                <a:off x="9920824" y="2868816"/>
                <a:ext cx="4536002" cy="4537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pic>
            <p:nvPicPr>
              <p:cNvPr id="35" name="Graphic 42">
                <a:extLst>
                  <a:ext uri="{FF2B5EF4-FFF2-40B4-BE49-F238E27FC236}">
                    <a16:creationId xmlns:a16="http://schemas.microsoft.com/office/drawing/2014/main" id="{68D06775-0378-4BDE-B651-E9BEAD6E1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753983" y="3656112"/>
                <a:ext cx="2869684" cy="2467294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8D2F9C-3DE0-4B95-A1A8-A42BB32F8478}"/>
                </a:ext>
              </a:extLst>
            </p:cNvPr>
            <p:cNvSpPr/>
            <p:nvPr/>
          </p:nvSpPr>
          <p:spPr>
            <a:xfrm>
              <a:off x="11392907" y="6127511"/>
              <a:ext cx="1526638" cy="921346"/>
            </a:xfrm>
            <a:prstGeom prst="rect">
              <a:avLst/>
            </a:prstGeom>
          </p:spPr>
          <p:txBody>
            <a:bodyPr wrap="square" lIns="243797" tIns="121899" rIns="243797" bIns="121899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Lato Light"/>
                  <a:cs typeface="Lato Light"/>
                </a:rPr>
                <a:t>A.I.</a:t>
              </a:r>
              <a:endParaRPr lang="en-US" sz="2400" b="1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03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6" grpId="0" animBg="1"/>
      <p:bldP spid="25" grpId="0"/>
      <p:bldP spid="44" grpId="0"/>
      <p:bldP spid="47" grpId="0"/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E44776C-DE84-41E6-83D1-B4C9A43AF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964"/>
            <a:ext cx="24377650" cy="9675731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0FE07B-FBED-426A-8F5D-0828A1460E94}"/>
              </a:ext>
            </a:extLst>
          </p:cNvPr>
          <p:cNvSpPr txBox="1"/>
          <p:nvPr/>
        </p:nvSpPr>
        <p:spPr>
          <a:xfrm>
            <a:off x="22775577" y="818652"/>
            <a:ext cx="545587" cy="553961"/>
          </a:xfrm>
          <a:prstGeom prst="rect">
            <a:avLst/>
          </a:prstGeom>
          <a:noFill/>
          <a:ln>
            <a:noFill/>
          </a:ln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9</a:t>
            </a:fld>
            <a:endParaRPr lang="id-ID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D8E44F-4A05-4390-A222-855A460A35D1}"/>
              </a:ext>
            </a:extLst>
          </p:cNvPr>
          <p:cNvSpPr/>
          <p:nvPr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75AD6-5A6F-4B4E-9C9A-39CC7C48D92F}"/>
              </a:ext>
            </a:extLst>
          </p:cNvPr>
          <p:cNvSpPr txBox="1"/>
          <p:nvPr/>
        </p:nvSpPr>
        <p:spPr>
          <a:xfrm>
            <a:off x="14715142" y="7327255"/>
            <a:ext cx="860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for improved operations</a:t>
            </a:r>
            <a:r>
              <a:rPr lang="en-US" sz="4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E5AAB4-D8C9-4F4D-BBCC-DFC1B0007FCE}"/>
              </a:ext>
            </a:extLst>
          </p:cNvPr>
          <p:cNvCxnSpPr/>
          <p:nvPr/>
        </p:nvCxnSpPr>
        <p:spPr>
          <a:xfrm rot="5400000">
            <a:off x="19020135" y="8118061"/>
            <a:ext cx="0" cy="131340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8490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heme/theme1.xml><?xml version="1.0" encoding="utf-8"?>
<a:theme xmlns:a="http://schemas.openxmlformats.org/drawingml/2006/main" name="Default Theme">
  <a:themeElements>
    <a:clrScheme name="White BG">
      <a:dk1>
        <a:srgbClr val="737572"/>
      </a:dk1>
      <a:lt1>
        <a:sysClr val="window" lastClr="FFFFFF"/>
      </a:lt1>
      <a:dk2>
        <a:srgbClr val="445469"/>
      </a:dk2>
      <a:lt2>
        <a:srgbClr val="FAFCFF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28264</TotalTime>
  <Words>940</Words>
  <Application>Microsoft Office PowerPoint</Application>
  <PresentationFormat>Custom</PresentationFormat>
  <Paragraphs>218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Richard van der Wath</cp:lastModifiedBy>
  <cp:revision>3700</cp:revision>
  <dcterms:created xsi:type="dcterms:W3CDTF">2014-11-12T21:47:38Z</dcterms:created>
  <dcterms:modified xsi:type="dcterms:W3CDTF">2018-03-05T09:47:33Z</dcterms:modified>
  <cp:category/>
</cp:coreProperties>
</file>